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bookmarkIdSeed="5">
  <p:sldMasterIdLst>
    <p:sldMasterId id="2147483648" r:id="rId1"/>
    <p:sldMasterId id="2147483665" r:id="rId2"/>
  </p:sldMasterIdLst>
  <p:notesMasterIdLst>
    <p:notesMasterId r:id="rId79"/>
  </p:notesMasterIdLst>
  <p:handoutMasterIdLst>
    <p:handoutMasterId r:id="rId80"/>
  </p:handoutMasterIdLst>
  <p:sldIdLst>
    <p:sldId id="256" r:id="rId3"/>
    <p:sldId id="452" r:id="rId4"/>
    <p:sldId id="285" r:id="rId5"/>
    <p:sldId id="384" r:id="rId6"/>
    <p:sldId id="569" r:id="rId7"/>
    <p:sldId id="457" r:id="rId8"/>
    <p:sldId id="466" r:id="rId9"/>
    <p:sldId id="459" r:id="rId10"/>
    <p:sldId id="516" r:id="rId11"/>
    <p:sldId id="460" r:id="rId12"/>
    <p:sldId id="557" r:id="rId13"/>
    <p:sldId id="340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488" r:id="rId22"/>
    <p:sldId id="478" r:id="rId23"/>
    <p:sldId id="480" r:id="rId24"/>
    <p:sldId id="477" r:id="rId25"/>
    <p:sldId id="558" r:id="rId26"/>
    <p:sldId id="464" r:id="rId27"/>
    <p:sldId id="341" r:id="rId28"/>
    <p:sldId id="529" r:id="rId29"/>
    <p:sldId id="528" r:id="rId30"/>
    <p:sldId id="530" r:id="rId31"/>
    <p:sldId id="531" r:id="rId32"/>
    <p:sldId id="560" r:id="rId33"/>
    <p:sldId id="551" r:id="rId34"/>
    <p:sldId id="566" r:id="rId35"/>
    <p:sldId id="467" r:id="rId36"/>
    <p:sldId id="474" r:id="rId37"/>
    <p:sldId id="563" r:id="rId38"/>
    <p:sldId id="562" r:id="rId39"/>
    <p:sldId id="521" r:id="rId40"/>
    <p:sldId id="549" r:id="rId41"/>
    <p:sldId id="564" r:id="rId42"/>
    <p:sldId id="486" r:id="rId43"/>
    <p:sldId id="522" r:id="rId44"/>
    <p:sldId id="462" r:id="rId45"/>
    <p:sldId id="540" r:id="rId46"/>
    <p:sldId id="320" r:id="rId47"/>
    <p:sldId id="322" r:id="rId48"/>
    <p:sldId id="570" r:id="rId49"/>
    <p:sldId id="395" r:id="rId50"/>
    <p:sldId id="398" r:id="rId51"/>
    <p:sldId id="576" r:id="rId52"/>
    <p:sldId id="572" r:id="rId53"/>
    <p:sldId id="573" r:id="rId54"/>
    <p:sldId id="544" r:id="rId55"/>
    <p:sldId id="545" r:id="rId56"/>
    <p:sldId id="574" r:id="rId57"/>
    <p:sldId id="455" r:id="rId58"/>
    <p:sldId id="575" r:id="rId59"/>
    <p:sldId id="402" r:id="rId60"/>
    <p:sldId id="404" r:id="rId61"/>
    <p:sldId id="347" r:id="rId62"/>
    <p:sldId id="365" r:id="rId63"/>
    <p:sldId id="440" r:id="rId64"/>
    <p:sldId id="552" r:id="rId65"/>
    <p:sldId id="548" r:id="rId66"/>
    <p:sldId id="444" r:id="rId67"/>
    <p:sldId id="445" r:id="rId68"/>
    <p:sldId id="515" r:id="rId69"/>
    <p:sldId id="447" r:id="rId70"/>
    <p:sldId id="514" r:id="rId71"/>
    <p:sldId id="513" r:id="rId72"/>
    <p:sldId id="344" r:id="rId73"/>
    <p:sldId id="313" r:id="rId74"/>
    <p:sldId id="555" r:id="rId75"/>
    <p:sldId id="584" r:id="rId76"/>
    <p:sldId id="449" r:id="rId77"/>
    <p:sldId id="453" r:id="rId78"/>
  </p:sldIdLst>
  <p:sldSz cx="9144000" cy="5715000" type="screen16x10"/>
  <p:notesSz cx="6858000" cy="9144000"/>
  <p:defaultTextStyle>
    <a:lvl1pPr marL="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4303" autoAdjust="0"/>
  </p:normalViewPr>
  <p:slideViewPr>
    <p:cSldViewPr>
      <p:cViewPr>
        <p:scale>
          <a:sx n="90" d="100"/>
          <a:sy n="90" d="100"/>
        </p:scale>
        <p:origin x="-1908" y="-120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DropboxZecao\Dropbox2018\Dropbox\0CEMIG\0%20perdas\_2019\mar&#231;o\Curva_tipica_clientes_primarios_2018_v3_filtroEzequi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Potência Ativa(p.u.)</c:v>
                </c:pt>
              </c:strCache>
            </c:strRef>
          </c:tx>
          <c:spPr>
            <a:ln w="28575"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Sheet1!$D$2:$CU$2</c:f>
              <c:numCache>
                <c:formatCode>General</c:formatCode>
                <c:ptCount val="96"/>
                <c:pt idx="0">
                  <c:v>0.246</c:v>
                </c:pt>
                <c:pt idx="1">
                  <c:v>0.2</c:v>
                </c:pt>
                <c:pt idx="2">
                  <c:v>0.13100000000000001</c:v>
                </c:pt>
                <c:pt idx="3">
                  <c:v>0.17199999999999999</c:v>
                </c:pt>
                <c:pt idx="4">
                  <c:v>0.113</c:v>
                </c:pt>
                <c:pt idx="5">
                  <c:v>0.108</c:v>
                </c:pt>
                <c:pt idx="6">
                  <c:v>0.106</c:v>
                </c:pt>
                <c:pt idx="7">
                  <c:v>0.11</c:v>
                </c:pt>
                <c:pt idx="8">
                  <c:v>0.10199999999999999</c:v>
                </c:pt>
                <c:pt idx="9">
                  <c:v>9.4E-2</c:v>
                </c:pt>
                <c:pt idx="10">
                  <c:v>9.1999999999999998E-2</c:v>
                </c:pt>
                <c:pt idx="11">
                  <c:v>9.8000000000000004E-2</c:v>
                </c:pt>
                <c:pt idx="12">
                  <c:v>9.6000000000000002E-2</c:v>
                </c:pt>
                <c:pt idx="13">
                  <c:v>0.10100000000000001</c:v>
                </c:pt>
                <c:pt idx="14">
                  <c:v>9.5000000000000001E-2</c:v>
                </c:pt>
                <c:pt idx="15">
                  <c:v>9.2999999999999999E-2</c:v>
                </c:pt>
                <c:pt idx="16">
                  <c:v>0.107</c:v>
                </c:pt>
                <c:pt idx="17">
                  <c:v>0.107</c:v>
                </c:pt>
                <c:pt idx="18">
                  <c:v>0.106</c:v>
                </c:pt>
                <c:pt idx="19">
                  <c:v>0.11700000000000001</c:v>
                </c:pt>
                <c:pt idx="20">
                  <c:v>0.24199999999999999</c:v>
                </c:pt>
                <c:pt idx="21">
                  <c:v>0.30199999999999999</c:v>
                </c:pt>
                <c:pt idx="22">
                  <c:v>0.34499999999999997</c:v>
                </c:pt>
                <c:pt idx="23">
                  <c:v>0.32800000000000001</c:v>
                </c:pt>
                <c:pt idx="24">
                  <c:v>0.50900000000000001</c:v>
                </c:pt>
                <c:pt idx="25">
                  <c:v>0.58199999999999996</c:v>
                </c:pt>
                <c:pt idx="26">
                  <c:v>0.71199999999999997</c:v>
                </c:pt>
                <c:pt idx="27">
                  <c:v>0.67900000000000005</c:v>
                </c:pt>
                <c:pt idx="28">
                  <c:v>0.84799999999999998</c:v>
                </c:pt>
                <c:pt idx="29">
                  <c:v>0.86899999999999999</c:v>
                </c:pt>
                <c:pt idx="30">
                  <c:v>0.88700000000000001</c:v>
                </c:pt>
                <c:pt idx="31">
                  <c:v>0.86499999999999999</c:v>
                </c:pt>
                <c:pt idx="32">
                  <c:v>0.90500000000000003</c:v>
                </c:pt>
                <c:pt idx="33">
                  <c:v>0.89800000000000002</c:v>
                </c:pt>
                <c:pt idx="34">
                  <c:v>0.90200000000000002</c:v>
                </c:pt>
                <c:pt idx="35">
                  <c:v>0.90500000000000003</c:v>
                </c:pt>
                <c:pt idx="36">
                  <c:v>0.92100000000000004</c:v>
                </c:pt>
                <c:pt idx="37">
                  <c:v>0.94399999999999995</c:v>
                </c:pt>
                <c:pt idx="38">
                  <c:v>0.96099999999999997</c:v>
                </c:pt>
                <c:pt idx="39">
                  <c:v>0.95099999999999996</c:v>
                </c:pt>
                <c:pt idx="40">
                  <c:v>0.98899999999999999</c:v>
                </c:pt>
                <c:pt idx="41">
                  <c:v>0.98</c:v>
                </c:pt>
                <c:pt idx="42">
                  <c:v>0.96699999999999997</c:v>
                </c:pt>
                <c:pt idx="43">
                  <c:v>0.96</c:v>
                </c:pt>
                <c:pt idx="44">
                  <c:v>0.90800000000000003</c:v>
                </c:pt>
                <c:pt idx="45">
                  <c:v>0.86399999999999999</c:v>
                </c:pt>
                <c:pt idx="46">
                  <c:v>0.84699999999999998</c:v>
                </c:pt>
                <c:pt idx="47">
                  <c:v>0.85099999999999998</c:v>
                </c:pt>
                <c:pt idx="48">
                  <c:v>0.89100000000000001</c:v>
                </c:pt>
                <c:pt idx="49">
                  <c:v>0.92100000000000004</c:v>
                </c:pt>
                <c:pt idx="50">
                  <c:v>0.98099999999999998</c:v>
                </c:pt>
                <c:pt idx="51">
                  <c:v>0.94499999999999995</c:v>
                </c:pt>
                <c:pt idx="52">
                  <c:v>1</c:v>
                </c:pt>
                <c:pt idx="53">
                  <c:v>0.98799999999999999</c:v>
                </c:pt>
                <c:pt idx="54">
                  <c:v>0.97899999999999998</c:v>
                </c:pt>
                <c:pt idx="55">
                  <c:v>0.99199999999999999</c:v>
                </c:pt>
                <c:pt idx="56">
                  <c:v>0.95699999999999996</c:v>
                </c:pt>
                <c:pt idx="57">
                  <c:v>0.95799999999999996</c:v>
                </c:pt>
                <c:pt idx="58">
                  <c:v>0.96499999999999997</c:v>
                </c:pt>
                <c:pt idx="59">
                  <c:v>0.94699999999999995</c:v>
                </c:pt>
                <c:pt idx="60">
                  <c:v>0.94299999999999995</c:v>
                </c:pt>
                <c:pt idx="61">
                  <c:v>0.94599999999999995</c:v>
                </c:pt>
                <c:pt idx="62">
                  <c:v>0.91200000000000003</c:v>
                </c:pt>
                <c:pt idx="63">
                  <c:v>0.9</c:v>
                </c:pt>
                <c:pt idx="64">
                  <c:v>0.82</c:v>
                </c:pt>
                <c:pt idx="65">
                  <c:v>0.69699999999999995</c:v>
                </c:pt>
                <c:pt idx="66">
                  <c:v>0.63</c:v>
                </c:pt>
                <c:pt idx="67">
                  <c:v>0.69599999999999995</c:v>
                </c:pt>
                <c:pt idx="68">
                  <c:v>0.624</c:v>
                </c:pt>
                <c:pt idx="69">
                  <c:v>0.61099999999999999</c:v>
                </c:pt>
                <c:pt idx="70">
                  <c:v>0.60599999999999998</c:v>
                </c:pt>
                <c:pt idx="71">
                  <c:v>0.60399999999999998</c:v>
                </c:pt>
                <c:pt idx="72">
                  <c:v>0.56899999999999995</c:v>
                </c:pt>
                <c:pt idx="73">
                  <c:v>0.55500000000000005</c:v>
                </c:pt>
                <c:pt idx="74">
                  <c:v>0.54900000000000004</c:v>
                </c:pt>
                <c:pt idx="75">
                  <c:v>0.54900000000000004</c:v>
                </c:pt>
                <c:pt idx="76">
                  <c:v>0.47799999999999998</c:v>
                </c:pt>
                <c:pt idx="77">
                  <c:v>0.45600000000000002</c:v>
                </c:pt>
                <c:pt idx="78">
                  <c:v>0.36199999999999999</c:v>
                </c:pt>
                <c:pt idx="79">
                  <c:v>0.32900000000000001</c:v>
                </c:pt>
                <c:pt idx="80">
                  <c:v>0.27100000000000002</c:v>
                </c:pt>
                <c:pt idx="81">
                  <c:v>0.30099999999999999</c:v>
                </c:pt>
                <c:pt idx="82">
                  <c:v>0.39700000000000002</c:v>
                </c:pt>
                <c:pt idx="83">
                  <c:v>0.42599999999999999</c:v>
                </c:pt>
                <c:pt idx="84">
                  <c:v>0.54700000000000004</c:v>
                </c:pt>
                <c:pt idx="85">
                  <c:v>0.53500000000000003</c:v>
                </c:pt>
                <c:pt idx="86">
                  <c:v>0.53200000000000003</c:v>
                </c:pt>
                <c:pt idx="87">
                  <c:v>0.53400000000000003</c:v>
                </c:pt>
                <c:pt idx="88">
                  <c:v>0.51100000000000001</c:v>
                </c:pt>
                <c:pt idx="89">
                  <c:v>0.51400000000000001</c:v>
                </c:pt>
                <c:pt idx="90">
                  <c:v>0.49399999999999999</c:v>
                </c:pt>
                <c:pt idx="91">
                  <c:v>0.49199999999999999</c:v>
                </c:pt>
                <c:pt idx="92">
                  <c:v>0.42699999999999999</c:v>
                </c:pt>
                <c:pt idx="93">
                  <c:v>0.41099999999999998</c:v>
                </c:pt>
                <c:pt idx="94">
                  <c:v>0.32600000000000001</c:v>
                </c:pt>
                <c:pt idx="95">
                  <c:v>0.34699999999999998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Fator de Pot.</c:v>
                </c:pt>
              </c:strCache>
            </c:strRef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Sheet1!$D$3:$CU$3</c:f>
              <c:numCache>
                <c:formatCode>General</c:formatCode>
                <c:ptCount val="96"/>
                <c:pt idx="0">
                  <c:v>0.7354841271</c:v>
                </c:pt>
                <c:pt idx="1">
                  <c:v>0.72399823939999997</c:v>
                </c:pt>
                <c:pt idx="2">
                  <c:v>0.67788176359999996</c:v>
                </c:pt>
                <c:pt idx="3">
                  <c:v>0.70522532810000005</c:v>
                </c:pt>
                <c:pt idx="4">
                  <c:v>0.71191429660000005</c:v>
                </c:pt>
                <c:pt idx="5">
                  <c:v>0.70312017800000004</c:v>
                </c:pt>
                <c:pt idx="6">
                  <c:v>0.70475632840000002</c:v>
                </c:pt>
                <c:pt idx="7">
                  <c:v>0.71195898950000003</c:v>
                </c:pt>
                <c:pt idx="8">
                  <c:v>0.71823593990000001</c:v>
                </c:pt>
                <c:pt idx="9">
                  <c:v>0.71305744319999997</c:v>
                </c:pt>
                <c:pt idx="10">
                  <c:v>0.70915774389999997</c:v>
                </c:pt>
                <c:pt idx="11">
                  <c:v>0.70993092459999996</c:v>
                </c:pt>
                <c:pt idx="12">
                  <c:v>0.70714706620000001</c:v>
                </c:pt>
                <c:pt idx="13">
                  <c:v>0.70997769470000005</c:v>
                </c:pt>
                <c:pt idx="14">
                  <c:v>0.70657106780000001</c:v>
                </c:pt>
                <c:pt idx="15">
                  <c:v>0.70487942079999999</c:v>
                </c:pt>
                <c:pt idx="16">
                  <c:v>0.72456695179999997</c:v>
                </c:pt>
                <c:pt idx="17">
                  <c:v>0.73000792189999997</c:v>
                </c:pt>
                <c:pt idx="18">
                  <c:v>0.73784450010000002</c:v>
                </c:pt>
                <c:pt idx="19">
                  <c:v>0.68952569249999995</c:v>
                </c:pt>
                <c:pt idx="20">
                  <c:v>0.790158311</c:v>
                </c:pt>
                <c:pt idx="21">
                  <c:v>0.79837689359999997</c:v>
                </c:pt>
                <c:pt idx="22">
                  <c:v>0.7673183281</c:v>
                </c:pt>
                <c:pt idx="23">
                  <c:v>0.78091831119999999</c:v>
                </c:pt>
                <c:pt idx="24">
                  <c:v>0.80076377570000001</c:v>
                </c:pt>
                <c:pt idx="25">
                  <c:v>0.81096457249999998</c:v>
                </c:pt>
                <c:pt idx="26">
                  <c:v>0.84328206029999997</c:v>
                </c:pt>
                <c:pt idx="27">
                  <c:v>0.86021781890000004</c:v>
                </c:pt>
                <c:pt idx="28">
                  <c:v>0.86266522729999995</c:v>
                </c:pt>
                <c:pt idx="29">
                  <c:v>0.86238365210000001</c:v>
                </c:pt>
                <c:pt idx="30">
                  <c:v>0.87358697740000002</c:v>
                </c:pt>
                <c:pt idx="31">
                  <c:v>0.87297942210000001</c:v>
                </c:pt>
                <c:pt idx="32">
                  <c:v>0.8712384433</c:v>
                </c:pt>
                <c:pt idx="33">
                  <c:v>0.87157769809999996</c:v>
                </c:pt>
                <c:pt idx="34">
                  <c:v>0.87087729459999996</c:v>
                </c:pt>
                <c:pt idx="35">
                  <c:v>0.87264468829999997</c:v>
                </c:pt>
                <c:pt idx="36">
                  <c:v>0.87239722559999999</c:v>
                </c:pt>
                <c:pt idx="37">
                  <c:v>0.87036984620000002</c:v>
                </c:pt>
                <c:pt idx="38">
                  <c:v>0.87325016330000005</c:v>
                </c:pt>
                <c:pt idx="39">
                  <c:v>0.87767907489999997</c:v>
                </c:pt>
                <c:pt idx="40">
                  <c:v>0.85995056739999998</c:v>
                </c:pt>
                <c:pt idx="41">
                  <c:v>0.86038315880000005</c:v>
                </c:pt>
                <c:pt idx="42">
                  <c:v>0.86282253630000005</c:v>
                </c:pt>
                <c:pt idx="43">
                  <c:v>0.86128880230000004</c:v>
                </c:pt>
                <c:pt idx="44">
                  <c:v>0.86407011960000002</c:v>
                </c:pt>
                <c:pt idx="45">
                  <c:v>0.87200377169999999</c:v>
                </c:pt>
                <c:pt idx="46">
                  <c:v>0.87355292019999997</c:v>
                </c:pt>
                <c:pt idx="47">
                  <c:v>0.87343095530000003</c:v>
                </c:pt>
                <c:pt idx="48">
                  <c:v>0.87019610670000003</c:v>
                </c:pt>
                <c:pt idx="49">
                  <c:v>0.87174652880000003</c:v>
                </c:pt>
                <c:pt idx="50">
                  <c:v>0.871175001</c:v>
                </c:pt>
                <c:pt idx="51">
                  <c:v>0.86827320379999995</c:v>
                </c:pt>
                <c:pt idx="52">
                  <c:v>0.8594128593</c:v>
                </c:pt>
                <c:pt idx="53">
                  <c:v>0.86016216000000001</c:v>
                </c:pt>
                <c:pt idx="54">
                  <c:v>0.85800444809999998</c:v>
                </c:pt>
                <c:pt idx="55">
                  <c:v>0.86799832020000001</c:v>
                </c:pt>
                <c:pt idx="56">
                  <c:v>0.86087992400000002</c:v>
                </c:pt>
                <c:pt idx="57">
                  <c:v>0.86409577770000001</c:v>
                </c:pt>
                <c:pt idx="58">
                  <c:v>0.86114481269999998</c:v>
                </c:pt>
                <c:pt idx="59">
                  <c:v>0.86377579270000004</c:v>
                </c:pt>
                <c:pt idx="60">
                  <c:v>0.86599037889999997</c:v>
                </c:pt>
                <c:pt idx="61">
                  <c:v>0.86517355730000001</c:v>
                </c:pt>
                <c:pt idx="62">
                  <c:v>0.86106632750000001</c:v>
                </c:pt>
                <c:pt idx="63">
                  <c:v>0.8629315863</c:v>
                </c:pt>
                <c:pt idx="64">
                  <c:v>0.84898055459999999</c:v>
                </c:pt>
                <c:pt idx="65">
                  <c:v>0.81469694839999995</c:v>
                </c:pt>
                <c:pt idx="66">
                  <c:v>0.81021128509999996</c:v>
                </c:pt>
                <c:pt idx="67">
                  <c:v>0.84292793040000003</c:v>
                </c:pt>
                <c:pt idx="68">
                  <c:v>0.84496174410000002</c:v>
                </c:pt>
                <c:pt idx="69">
                  <c:v>0.84203727029999997</c:v>
                </c:pt>
                <c:pt idx="70">
                  <c:v>0.83912912439999998</c:v>
                </c:pt>
                <c:pt idx="71">
                  <c:v>0.84909450740000003</c:v>
                </c:pt>
                <c:pt idx="72">
                  <c:v>0.84504498579999998</c:v>
                </c:pt>
                <c:pt idx="73">
                  <c:v>0.83642349999999999</c:v>
                </c:pt>
                <c:pt idx="74">
                  <c:v>0.82723375060000004</c:v>
                </c:pt>
                <c:pt idx="75">
                  <c:v>0.83996899059999997</c:v>
                </c:pt>
                <c:pt idx="76">
                  <c:v>0.77904168250000005</c:v>
                </c:pt>
                <c:pt idx="77">
                  <c:v>0.7730817753</c:v>
                </c:pt>
                <c:pt idx="78">
                  <c:v>0.70483990860000001</c:v>
                </c:pt>
                <c:pt idx="79">
                  <c:v>0.75471318909999996</c:v>
                </c:pt>
                <c:pt idx="80">
                  <c:v>0.64328888559999997</c:v>
                </c:pt>
                <c:pt idx="81">
                  <c:v>0.67581679299999997</c:v>
                </c:pt>
                <c:pt idx="82">
                  <c:v>0.74652328479999996</c:v>
                </c:pt>
                <c:pt idx="83">
                  <c:v>0.81447662170000001</c:v>
                </c:pt>
                <c:pt idx="84">
                  <c:v>0.83122218650000002</c:v>
                </c:pt>
                <c:pt idx="85">
                  <c:v>0.83193673040000005</c:v>
                </c:pt>
                <c:pt idx="86">
                  <c:v>0.83535517049999997</c:v>
                </c:pt>
                <c:pt idx="87">
                  <c:v>0.83507962140000003</c:v>
                </c:pt>
                <c:pt idx="88">
                  <c:v>0.82493528999999999</c:v>
                </c:pt>
                <c:pt idx="89">
                  <c:v>0.82758315449999997</c:v>
                </c:pt>
                <c:pt idx="90">
                  <c:v>0.81968210590000001</c:v>
                </c:pt>
                <c:pt idx="91">
                  <c:v>0.82494346210000002</c:v>
                </c:pt>
                <c:pt idx="92">
                  <c:v>0.80059373249999999</c:v>
                </c:pt>
                <c:pt idx="93">
                  <c:v>0.81046154189999997</c:v>
                </c:pt>
                <c:pt idx="94">
                  <c:v>0.75691445099999999</c:v>
                </c:pt>
                <c:pt idx="95">
                  <c:v>0.80280976120000003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607232"/>
        <c:axId val="85201984"/>
      </c:lineChart>
      <c:catAx>
        <c:axId val="96607232"/>
        <c:scaling>
          <c:orientation val="minMax"/>
        </c:scaling>
        <c:delete val="0"/>
        <c:axPos val="b"/>
        <c:majorTickMark val="out"/>
        <c:minorTickMark val="none"/>
        <c:tickLblPos val="nextTo"/>
        <c:crossAx val="85201984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85201984"/>
        <c:scaling>
          <c:orientation val="minMax"/>
          <c:max val="1.05"/>
          <c:min val="0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crossAx val="966072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Plan1!$A$1:$X$1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0.12905</c:v>
                </c:pt>
                <c:pt idx="8">
                  <c:v>0.41946</c:v>
                </c:pt>
                <c:pt idx="9">
                  <c:v>0.75322999999999996</c:v>
                </c:pt>
                <c:pt idx="10">
                  <c:v>0.93084999999999996</c:v>
                </c:pt>
                <c:pt idx="11">
                  <c:v>1</c:v>
                </c:pt>
                <c:pt idx="12">
                  <c:v>0.98267000000000004</c:v>
                </c:pt>
                <c:pt idx="13">
                  <c:v>0.87248000000000003</c:v>
                </c:pt>
                <c:pt idx="14">
                  <c:v>0.66927999999999999</c:v>
                </c:pt>
                <c:pt idx="15">
                  <c:v>0.41774</c:v>
                </c:pt>
                <c:pt idx="16">
                  <c:v>0.17052999999999999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FC4-4117-83DF-F5183483C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166784"/>
        <c:axId val="125149184"/>
      </c:lineChart>
      <c:catAx>
        <c:axId val="130166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dirty="0"/>
                  <a:t>Horas</a:t>
                </a:r>
              </a:p>
            </c:rich>
          </c:tx>
          <c:overlay val="0"/>
        </c:title>
        <c:majorTickMark val="out"/>
        <c:minorTickMark val="none"/>
        <c:tickLblPos val="nextTo"/>
        <c:crossAx val="125149184"/>
        <c:crosses val="autoZero"/>
        <c:auto val="1"/>
        <c:lblAlgn val="ctr"/>
        <c:lblOffset val="100"/>
        <c:noMultiLvlLbl val="0"/>
      </c:catAx>
      <c:valAx>
        <c:axId val="125149184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dirty="0"/>
                  <a:t>p.u.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1301667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pt-B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31555DB1-8736-42A3-B48D-2B08FB93332A}" type="datetimeFigureOut">
              <a:rPr lang="pt-BR" smtClean="0"/>
              <a:pPr/>
              <a:t>29/01/2020</a:t>
            </a:fld>
            <a:endParaRPr lang="pt-B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pt-B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00D380-E0D7-4EB1-B91E-BFCC7DA7F29D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0984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pt-BR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0BDB199F-A56C-4049-BA04-1447030960FF}" type="datetimeFigureOut">
              <a:pPr/>
              <a:t>18/11/2019</a:t>
            </a:fld>
            <a:endParaRPr lang="pt-BR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pt-BR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pt-BR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B3A019F3-8596-4028-9847-CBD3A185B07A}" type="slidenum"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69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22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656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19F3-8596-4028-9847-CBD3A185B07A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8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/>
          <p:nvPr userDrawn="1"/>
        </p:nvSpPr>
        <p:spPr>
          <a:xfrm>
            <a:off x="0" y="2921000"/>
            <a:ext cx="9144000" cy="9525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7239000" cy="444500"/>
          </a:xfrm>
          <a:noFill/>
        </p:spPr>
        <p:txBody>
          <a:bodyPr vert="horz"/>
          <a:lstStyle>
            <a:lvl1pPr algn="l" eaLnBrk="1" latinLnBrk="0" hangingPunct="1">
              <a:defRPr kumimoji="0" lang="pt-B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pPr eaLnBrk="1" latinLnBrk="0" hangingPunct="1"/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 hasCustomPrompt="1"/>
          </p:nvPr>
        </p:nvSpPr>
        <p:spPr>
          <a:xfrm>
            <a:off x="228600" y="3921760"/>
            <a:ext cx="6934200" cy="1905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pt-BR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kumimoji="0" lang="pt-BR"/>
              <a:t>Clique para adicionar informações do autor</a:t>
            </a:r>
          </a:p>
        </p:txBody>
      </p:sp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6477000" y="5397500"/>
            <a:ext cx="1021080" cy="25400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  <a:extLst/>
          </a:lstStyle>
          <a:p>
            <a:endParaRPr lang="pt-BR" dirty="0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pt-BR" dirty="0"/>
          </a:p>
        </p:txBody>
      </p:sp>
      <p:sp>
        <p:nvSpPr>
          <p:cNvPr id="8" name="Rectangle 10"/>
          <p:cNvSpPr/>
          <p:nvPr userDrawn="1"/>
        </p:nvSpPr>
        <p:spPr>
          <a:xfrm>
            <a:off x="0" y="0"/>
            <a:ext cx="9144000" cy="33655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5397500"/>
            <a:ext cx="1600200" cy="254000"/>
          </a:xfrm>
        </p:spPr>
        <p:txBody>
          <a:bodyPr anchor="ctr"/>
          <a:lstStyle>
            <a:lvl1pPr algn="l" eaLnBrk="1" latinLnBrk="0" hangingPunct="1">
              <a:defRPr kumimoji="0" lang="pt-BR">
                <a:solidFill>
                  <a:srgbClr val="A0A0A0"/>
                </a:solidFill>
              </a:defRPr>
            </a:lvl1pPr>
            <a:extLst/>
          </a:lstStyle>
          <a:p>
            <a:fld id="{984F4AD3-A0C6-4AB5-9567-EAE31E8B9A2B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871567"/>
            <a:ext cx="9144000" cy="2286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uperior: 1 Superior, 2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80772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508000"/>
            <a:ext cx="8074152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fld id="{43AB2853-F95D-421D-8BC4-5B8FB2E1BF1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kumimoji="0" lang="pt-BR" sz="1000" dirty="0">
              <a:solidFill>
                <a:sysClr val="windowText" lastClr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017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96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4196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4165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4165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1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63500"/>
            <a:ext cx="1371600" cy="1905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pt-B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fld id="{F3D52FE7-DC68-4AC4-8C1D-3FFF841720A8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uperior: 1 Esquerda, 3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419600" y="50800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416552" y="19507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416552" y="21412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9600" y="35763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419600" y="37668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764179E4-E437-4207-BB73-C072E1FB1AB1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uperior: 3 Esquerda, 1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416552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416552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04800" y="50800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1752" y="19507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01752" y="21412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35763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04800" y="37668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0F21F0C7-05A9-4D5D-9CED-B15BD843790F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Superior: 2 Esquerda, 3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017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419600" y="50800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416552" y="19507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416552" y="21412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5763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419600" y="37668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160A47BC-D7F5-446E-B185-F67323BAA19A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Superior: 3 Esquerda, 2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07848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07848" y="50800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9507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04800" y="21412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07848" y="357632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07848" y="3766820"/>
            <a:ext cx="3962400" cy="144018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4196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4196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4165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4165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fld id="{5BAD0E18-46C9-46B9-BA48-C6B1685FF1D3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áp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9" name="Rectangle 6"/>
          <p:cNvSpPr/>
          <p:nvPr/>
        </p:nvSpPr>
        <p:spPr>
          <a:xfrm>
            <a:off x="1371600" y="1206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8" name="Rectangle 6"/>
          <p:cNvSpPr/>
          <p:nvPr/>
        </p:nvSpPr>
        <p:spPr>
          <a:xfrm>
            <a:off x="1371600" y="3238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26" name="Rectangle 6"/>
          <p:cNvSpPr/>
          <p:nvPr/>
        </p:nvSpPr>
        <p:spPr>
          <a:xfrm>
            <a:off x="3505200" y="1206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25" name="Rectangle 6"/>
          <p:cNvSpPr/>
          <p:nvPr/>
        </p:nvSpPr>
        <p:spPr>
          <a:xfrm>
            <a:off x="3505200" y="3238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31" name="Rectangle 6"/>
          <p:cNvSpPr/>
          <p:nvPr/>
        </p:nvSpPr>
        <p:spPr>
          <a:xfrm>
            <a:off x="5638800" y="1206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3" name="Rectangle 6"/>
          <p:cNvSpPr/>
          <p:nvPr/>
        </p:nvSpPr>
        <p:spPr>
          <a:xfrm>
            <a:off x="5638800" y="3238500"/>
            <a:ext cx="1676400" cy="17145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0" y="1333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3365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657600" y="1333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657600" y="3365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0" y="1333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5791200" y="3365500"/>
            <a:ext cx="1371600" cy="571500"/>
          </a:xfrm>
        </p:spPr>
        <p:txBody>
          <a:bodyPr/>
          <a:lstStyle/>
          <a:p>
            <a:r>
              <a:rPr kumimoji="0" lang="pt-BR" dirty="0"/>
              <a:t>Logotipo</a:t>
            </a:r>
            <a:r>
              <a:rPr kumimoji="0" lang="pt-BR" baseline="0" dirty="0"/>
              <a:t> da Empresa</a:t>
            </a:r>
            <a:endParaRPr kumimoji="0" lang="pt-BR" dirty="0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2413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524000" y="4445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413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00" y="4445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1200" y="2413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5791200" y="4445000"/>
            <a:ext cx="1371600" cy="254000"/>
          </a:xfrm>
        </p:spPr>
        <p:txBody>
          <a:bodyPr anchor="ctr"/>
          <a:lstStyle>
            <a:lvl1pPr algn="ctr" eaLnBrk="1" latinLnBrk="0" hangingPunct="1">
              <a:defRPr kumimoji="0" lang="pt-BR" b="1"/>
            </a:lvl1pPr>
            <a:extLst/>
          </a:lstStyle>
          <a:p>
            <a:pPr lvl="0"/>
            <a:r>
              <a:rPr kumimoji="0" lang="pt-BR"/>
              <a:t>Valor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2667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24000" y="4699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657600" y="2667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657600" y="4699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91200" y="2667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5791200" y="4699000"/>
            <a:ext cx="1371600" cy="127000"/>
          </a:xfrm>
        </p:spPr>
        <p:txBody>
          <a:bodyPr anchor="ctr">
            <a:noAutofit/>
          </a:bodyPr>
          <a:lstStyle>
            <a:lvl1pPr algn="ctr" eaLnBrk="1" latinLnBrk="0" hangingPunct="1">
              <a:defRPr kumimoji="0" lang="pt-BR" sz="800" i="1"/>
            </a:lvl1pPr>
            <a:extLst/>
          </a:lstStyle>
          <a:p>
            <a:pPr lvl="0"/>
            <a:r>
              <a:rPr kumimoji="0" lang="pt-BR"/>
              <a:t>Data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1905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3937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657600" y="1905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657600" y="3937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5791200" y="1905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5791200" y="3937000"/>
            <a:ext cx="1371600" cy="508000"/>
          </a:xfrm>
        </p:spPr>
        <p:txBody>
          <a:bodyPr anchor="ctr"/>
          <a:lstStyle>
            <a:lvl1pPr algn="ctr" eaLnBrk="1" latinLnBrk="0" hangingPunct="1">
              <a:defRPr kumimoji="0" lang="pt-BR" sz="800"/>
            </a:lvl1pPr>
            <a:extLst/>
          </a:lstStyle>
          <a:p>
            <a:pPr lvl="0"/>
            <a:r>
              <a:rPr kumimoji="0" lang="pt-BR"/>
              <a:t>Descrição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17500"/>
            <a:ext cx="8077200" cy="698500"/>
          </a:xfrm>
        </p:spPr>
        <p:txBody>
          <a:bodyPr/>
          <a:lstStyle>
            <a:lvl1pPr eaLnBrk="1" latinLnBrk="0" hangingPunct="1">
              <a:defRPr kumimoji="0" lang="pt-BR" sz="1200"/>
            </a:lvl1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pPr algn="r"/>
            <a:fld id="{C6AACA15-BDF9-4394-8A39-C4C3EA8730D0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36E2512-045A-4D63-94D6-0A9D48D69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6858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1125E62-FE51-476E-BE27-F9EAF4763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963"/>
            <a:ext cx="6858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3D004E9-9AC5-427D-B983-D1A6FB97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893E590-F448-4092-8E47-7858895D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6DF0619-A6EB-41C4-B8C0-E76C751B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092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706EB95-543F-4032-8305-62E0219E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4BB3EF0-15B0-47C5-968D-8EF8258E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FD35841-9B26-4788-B94D-088500F6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49FDF50-CC2D-4279-8426-1CAC475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0BBFFAD-7533-48E6-B5D9-733E6926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607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9E73FE-4EFE-4128-B41E-B8E5A0BD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C364E61-8082-4803-865C-508B89CD3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2207923-0437-4160-B43C-A20062D1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5489245-516C-4B7F-9131-8F7B75C1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761C072-CB8E-4B3E-AAC9-612022CD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10896" y="317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698500"/>
            <a:ext cx="7391400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10896" y="1079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1460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 baseline="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10896" y="1841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 baseline="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10896" y="2222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10896" y="2603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10896" y="2984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10896" y="3365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 baseline="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10896" y="3746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10896" y="4127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10896" y="4508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17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7696200" y="698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7696200" y="1079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7696200" y="1460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7696200" y="1841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7696200" y="2222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7696200" y="2603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7696200" y="2984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7696200" y="3365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7696200" y="3746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7696200" y="4127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7696200" y="4508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10896" y="4889500"/>
            <a:ext cx="7385304" cy="1905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 eaLnBrk="1" latinLnBrk="0" hangingPunct="1">
              <a:buFontTx/>
              <a:buNone/>
              <a:defRPr kumimoji="0" lang="pt-BR" sz="1100"/>
            </a:lvl1pPr>
            <a:extLst/>
          </a:lstStyle>
          <a:p>
            <a:pPr lvl="0"/>
            <a:r>
              <a:rPr kumimoji="0" lang="pt-BR"/>
              <a:t>Clique para adicionar um item de pauta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7696200" y="4889500"/>
            <a:ext cx="685800" cy="1905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 eaLnBrk="1" latinLnBrk="0" hangingPunct="1">
              <a:buFontTx/>
              <a:buNone/>
              <a:defRPr kumimoji="0" lang="pt-BR"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Página Nº</a:t>
            </a:r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 eaLnBrk="1" latinLnBrk="0" hangingPunct="1">
              <a:defRPr kumimoji="0" lang="pt-BR" sz="1100"/>
            </a:lvl1pPr>
            <a:extLst/>
          </a:lstStyle>
          <a:p>
            <a:pPr algn="r"/>
            <a:fld id="{9F3C8ACC-0115-4AE6-9977-75A6ED9BF081}" type="datetime10">
              <a:rPr kumimoji="0" lang="pt-BR" sz="1100" smtClean="0"/>
              <a:t>22:33</a:t>
            </a:fld>
            <a:endParaRPr kumimoji="0" lang="pt-BR" sz="1100" dirty="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endParaRPr lang="pt-BR" dirty="0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1A7E40-2578-4224-8097-8A69632A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B0B63C4-9DD5-4086-B370-61E4B81F5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ABAD517-6054-4641-8847-D798B59BD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8EA8150F-6AC3-44F7-86D7-B2FA7980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9CC7BA5-CBD1-4AD4-93D6-462FC9E0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5F32189C-5102-4CB5-8FB9-9FB3D851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0514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9AA2D5-0E24-4B6C-83B3-A7A1C616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B88B783-115C-4880-A3CD-B7852893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B9D86A5A-C13C-4C98-88F1-2D08174B3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D7682B44-796F-48AC-8816-919FCB6E4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B6B976B1-E165-4C7C-A347-1F80F1CFC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5762A678-2B21-4998-A119-F9E1EC5F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1CD6E584-D4E9-4BB5-A1A6-AC753A9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5A952622-AA35-45E3-8D77-1CE26E73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998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2EDED1-C608-490B-9624-EE366C38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B03E8565-B052-4108-95C5-B3E82FC5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D9CAB4F8-7C1F-43CB-8576-B6D0C2C2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13F494DC-162E-4077-93E4-A14800DD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917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16FBDC16-6F8C-4BE8-B14B-816A32A0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43DEE7AF-5AC8-409E-96D0-35F97E9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DB3563E7-7BF7-4CB4-AF8C-DCA00E28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1724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D871C3-E2A3-49B8-A43F-C8423D86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0801BA9-0E4C-466A-A219-D7ADA538B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5FA8CFDF-F9DF-45BC-9C2C-BDE76BA74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3F54F78-0059-45C2-BEA0-38CA9361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094A439F-2B53-437C-83A7-C21DE484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0118AD6-DFB7-47D5-A7F8-7C420D19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15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33C0EC7-BA85-4DF1-8595-1AEA0F83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CA7D9692-4671-4856-BF6A-033BAFDB3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E8939704-DB0C-4FE9-A468-C3CCD642D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FFC5562-A3E1-4BC5-BA47-08665FA7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FB6DD74-63F6-49CA-9200-5DF22DAD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755BFCAF-6F01-4D4B-82D1-A710565D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143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BA73E4-F9AB-4AD6-B7EA-16050198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CE8F4A2A-E6DF-4CA7-8ED2-E1FAEDCBA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6BE460F-B0D0-4CE2-94CA-F10B1888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C04BC36-9847-4E65-B838-5211AA23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DA15B74-9C7F-44F4-97B6-8526D128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953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5F2B3EF-1CF3-4B37-B9AC-518D771A7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800"/>
            <a:ext cx="1971675" cy="484346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152ED079-11D8-41DC-A2C9-57101F1C2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800"/>
            <a:ext cx="5762625" cy="4843463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E09A4DE-9465-4EEF-B271-568BC2A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D566ECA-B2F1-4F7F-8E8E-95091CE5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F9802F6-77E7-4D3D-A20C-73DA481D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148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365500"/>
            <a:ext cx="9144000" cy="50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7239000" cy="444500"/>
          </a:xfrm>
          <a:noFill/>
        </p:spPr>
        <p:txBody>
          <a:bodyPr vert="horz"/>
          <a:lstStyle>
            <a:lvl1pPr algn="l" eaLnBrk="1" latinLnBrk="0" hangingPunct="1">
              <a:defRPr kumimoji="0" lang="pt-BR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5397500"/>
            <a:ext cx="1600200" cy="254000"/>
          </a:xfrm>
        </p:spPr>
        <p:txBody>
          <a:bodyPr anchor="ctr"/>
          <a:lstStyle>
            <a:lvl1pPr algn="l" eaLnBrk="1" latinLnBrk="0" hangingPunct="1">
              <a:defRPr kumimoji="0" lang="pt-BR">
                <a:solidFill>
                  <a:srgbClr val="A0A0A0"/>
                </a:solidFill>
              </a:defRPr>
            </a:lvl1pPr>
            <a:extLst/>
          </a:lstStyle>
          <a:p>
            <a:fld id="{4B686A5E-33AC-4553-B7F1-061F03C8F16A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705100" y="5397500"/>
            <a:ext cx="3733800" cy="254000"/>
          </a:xfrm>
        </p:spPr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  <a:extLst/>
          </a:lstStyle>
          <a:p>
            <a:endParaRPr kumimoji="0" lang="pt-BR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77000" y="5397500"/>
            <a:ext cx="1021080" cy="254000"/>
          </a:xfrm>
          <a:prstGeom prst="rect">
            <a:avLst/>
          </a:prstGeom>
        </p:spPr>
        <p:txBody>
          <a:bodyPr anchor="ctr"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871567"/>
            <a:ext cx="9144000" cy="2286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80772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104FFEA3-BB81-4465-B91A-26C5B58F4824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886144E-E102-4ABE-9BEF-228057D9293C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80772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80772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2AD1B105-8992-4ED0-9B9B-6F7EA1EA3D85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6552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416552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7493DC86-C3B7-4181-9253-AD6BD6BB2ED3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uperior: 2 esquerda, 1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017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017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416552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BA48EADA-70C3-460E-B68D-B2F3290BBAE1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uperior: 1 Esquerda, 2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1750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4800" y="508000"/>
            <a:ext cx="3962400" cy="4699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419600" y="317500"/>
            <a:ext cx="3962400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419600" y="508000"/>
            <a:ext cx="3962400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416552" y="2766060"/>
            <a:ext cx="3965448" cy="1905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 eaLnBrk="1" latinLnBrk="0" hangingPunct="1">
              <a:defRPr kumimoji="0" lang="pt-BR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pt-BR"/>
              <a:t>Clique para adicionar um título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416552" y="2956560"/>
            <a:ext cx="3965448" cy="225552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69CDE768-43AC-4E72-94E8-544982984939}" type="datetime10">
              <a:rPr lang="pt-BR" smtClean="0"/>
              <a:t>22:33</a:t>
            </a:fld>
            <a:endParaRPr kumimoji="0" lang="pt-BR" dirty="0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>
          <a:xfrm>
            <a:off x="6504432" y="5394960"/>
            <a:ext cx="990600" cy="254000"/>
          </a:xfrm>
          <a:prstGeom prst="rect">
            <a:avLst/>
          </a:prstGeom>
        </p:spPr>
        <p:txBody>
          <a:bodyPr/>
          <a:lstStyle/>
          <a:p>
            <a:pPr algn="r"/>
            <a:fld id="{256D3EEF-DE4E-429D-8EC4-DDC531AFF587}" type="slidenum">
              <a:rPr kumimoji="0" lang="pt-BR" sz="1000"/>
              <a:pPr algn="r"/>
              <a:t>‹#›</a:t>
            </a:fld>
            <a:endParaRPr kumimoji="0" lang="pt-BR" dirty="0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kumimoji="0"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610600" y="0"/>
            <a:ext cx="533400" cy="5715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17500"/>
            <a:ext cx="533400" cy="4889500"/>
          </a:xfrm>
          <a:prstGeom prst="rect">
            <a:avLst/>
          </a:prstGeom>
        </p:spPr>
        <p:txBody>
          <a:bodyPr vert="vert" anchor="ctr">
            <a:normAutofit/>
          </a:bodyPr>
          <a:lstStyle/>
          <a:p>
            <a:pPr eaLnBrk="1" latinLnBrk="0" hangingPunct="1"/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04800" y="317500"/>
            <a:ext cx="8077200" cy="48895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/>
              <a:t>Clique para editar o texto mestre</a:t>
            </a:r>
          </a:p>
          <a:p>
            <a:pPr lvl="1" eaLnBrk="1" latinLnBrk="0" hangingPunct="1"/>
            <a:r>
              <a:rPr kumimoji="0" lang="pt-BR" dirty="0"/>
              <a:t>Segundo nível</a:t>
            </a:r>
          </a:p>
          <a:p>
            <a:pPr lvl="2" eaLnBrk="1" latinLnBrk="0" hangingPunct="1"/>
            <a:r>
              <a:rPr kumimoji="0" lang="pt-BR" dirty="0"/>
              <a:t>Terceiro nível</a:t>
            </a:r>
          </a:p>
          <a:p>
            <a:pPr lvl="3" eaLnBrk="1" latinLnBrk="0" hangingPunct="1"/>
            <a:r>
              <a:rPr kumimoji="0" lang="pt-BR" dirty="0"/>
              <a:t>Quarto nível</a:t>
            </a:r>
          </a:p>
          <a:p>
            <a:pPr lvl="4" eaLnBrk="1" latinLnBrk="0" hangingPunct="1"/>
            <a:r>
              <a:rPr kumimoji="0" lang="pt-BR" dirty="0"/>
              <a:t>Quinto nível</a:t>
            </a:r>
            <a:endParaRPr kumimoji="0"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63500"/>
            <a:ext cx="1371600" cy="19050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lang="pt-BR"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fld id="{43AB2853-F95D-421D-8BC4-5B8FB2E1BF1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5715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kumimoji="0" lang="pt-BR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5397500"/>
            <a:ext cx="3733800" cy="2540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lang="pt-BR" sz="1000">
                <a:solidFill>
                  <a:sysClr val="windowText" lastClr="000000"/>
                </a:solidFill>
              </a:defRPr>
            </a:lvl1pPr>
            <a:extLst/>
          </a:lstStyle>
          <a:p>
            <a:endParaRPr kumimoji="0" lang="pt-BR" sz="1000" dirty="0">
              <a:solidFill>
                <a:sysClr val="windowText" lastClr="000000"/>
              </a:solidFill>
            </a:endParaRPr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8028384" y="53777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10656A8-6B81-4A68-9006-55BFF0D4B137}" type="slidenum">
              <a:rPr lang="pt-BR" smtClean="0"/>
              <a:pPr algn="ctr"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lang="pt-BR"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kumimoji="0" lang="pt-BR"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kumimoji="0" lang="pt-BR"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kumimoji="0" lang="pt-BR"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kumimoji="0" lang="pt-BR"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kumimoji="0" lang="pt-BR"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pt-BR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pt-BR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pt-BR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pt-BR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pt-BR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A057020F-2E63-4B34-8479-04537DC8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0DDB114-296B-4EF0-AD3E-BBC91698E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D08B0DD-8E7A-4C3E-BDA9-8C3D089F7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B2848-82F9-42DF-B073-DC235308F901}" type="datetimeFigureOut">
              <a:rPr lang="pt-BR" smtClean="0"/>
              <a:t>29/01/2020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3B38936-4792-4974-B807-C4E12099C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2D812F9-23D0-48B3-B8DC-275BB9E98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33BAD-A112-4AE0-A722-CB314D8E42F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330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n.wikipedia.org/wiki/John_Renshaw_Cars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sger_W._Dijkstra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55576" y="913284"/>
            <a:ext cx="773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MINIMIZAÇÃO DE PERDAS TÉCNICAS </a:t>
            </a:r>
          </a:p>
          <a:p>
            <a:pPr algn="ctr"/>
            <a:r>
              <a:rPr lang="pt-BR" sz="3200" b="1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 REDES DE DISTRIBUIÇÃO DE ENERGIA ELÉTRICA</a:t>
            </a: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67545" y="3457340"/>
            <a:ext cx="8208911" cy="517707"/>
          </a:xfrm>
          <a:prstGeom prst="rect">
            <a:avLst/>
          </a:prstGeom>
          <a:noFill/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000" b="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1800" dirty="0"/>
              <a:t>Orientador</a:t>
            </a:r>
            <a:r>
              <a:rPr lang="en-US" sz="1800" dirty="0"/>
              <a:t>: PROF. DR. Jo</a:t>
            </a:r>
            <a:r>
              <a:rPr lang="pt-BR" sz="1800" dirty="0"/>
              <a:t>ÃO Antônio De Vasconcelos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7456512" y="5219588"/>
            <a:ext cx="931912" cy="444500"/>
          </a:xfrm>
          <a:prstGeom prst="rect">
            <a:avLst/>
          </a:prstGeom>
          <a:noFill/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000" b="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/>
          </p:cNvSpPr>
          <p:nvPr/>
        </p:nvSpPr>
        <p:spPr>
          <a:xfrm>
            <a:off x="1259632" y="2917507"/>
            <a:ext cx="6912769" cy="517707"/>
          </a:xfrm>
          <a:prstGeom prst="rect">
            <a:avLst/>
          </a:prstGeom>
          <a:noFill/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000" b="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1800" b="1" dirty="0"/>
              <a:t>Ezequiel Campos Pereira</a:t>
            </a:r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06" b="33400"/>
          <a:stretch/>
        </p:blipFill>
        <p:spPr>
          <a:xfrm>
            <a:off x="2339752" y="4729708"/>
            <a:ext cx="2160240" cy="717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798011"/>
            <a:ext cx="1697206" cy="543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  <a:cs typeface="Arial" panose="020B0604020202020204" pitchFamily="34" charset="0"/>
              </a:rPr>
              <a:t>Inovações do trabalho: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Representação do SDEE mais adequada para a apuração das perdas técnicas. </a:t>
            </a:r>
            <a:r>
              <a:rPr lang="pt-BR" b="1" dirty="0">
                <a:cs typeface="Arial" panose="020B0604020202020204" pitchFamily="34" charset="0"/>
              </a:rPr>
              <a:t>Segmentos e equipamentos</a:t>
            </a:r>
            <a:r>
              <a:rPr lang="pt-BR" dirty="0">
                <a:cs typeface="Arial" panose="020B0604020202020204" pitchFamily="34" charset="0"/>
              </a:rPr>
              <a:t>: SDMT, BT, transformadores, Geração Distribuída - GD </a:t>
            </a:r>
            <a:r>
              <a:rPr lang="pt-BR" dirty="0" smtClean="0">
                <a:cs typeface="Arial" panose="020B0604020202020204" pitchFamily="34" charset="0"/>
              </a:rPr>
              <a:t>na MT </a:t>
            </a:r>
            <a:r>
              <a:rPr lang="pt-BR" dirty="0">
                <a:cs typeface="Arial" panose="020B0604020202020204" pitchFamily="34" charset="0"/>
              </a:rPr>
              <a:t>e BT;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O cálculo realizado em diversos patamares de </a:t>
            </a:r>
            <a:r>
              <a:rPr lang="pt-BR" dirty="0" smtClean="0">
                <a:cs typeface="Arial" panose="020B0604020202020204" pitchFamily="34" charset="0"/>
              </a:rPr>
              <a:t>carga;</a:t>
            </a:r>
            <a:endParaRPr lang="pt-B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Modelagem do SDEE mais refinada. </a:t>
            </a:r>
            <a:r>
              <a:rPr lang="pt-BR" b="1" dirty="0">
                <a:cs typeface="Arial" panose="020B0604020202020204" pitchFamily="34" charset="0"/>
              </a:rPr>
              <a:t>Ex</a:t>
            </a:r>
            <a:r>
              <a:rPr lang="pt-BR" dirty="0">
                <a:cs typeface="Arial" panose="020B0604020202020204" pitchFamily="34" charset="0"/>
              </a:rPr>
              <a:t>: sequência positiva, dados de resistividade do solo;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Modelo de carga do SDEE mais refinado. </a:t>
            </a:r>
            <a:r>
              <a:rPr lang="pt-BR" b="1" dirty="0">
                <a:cs typeface="Arial" panose="020B0604020202020204" pitchFamily="34" charset="0"/>
              </a:rPr>
              <a:t>Ex</a:t>
            </a:r>
            <a:r>
              <a:rPr lang="pt-BR" dirty="0">
                <a:cs typeface="Arial" panose="020B0604020202020204" pitchFamily="34" charset="0"/>
              </a:rPr>
              <a:t>: utilização de dados de medição reais para a </a:t>
            </a:r>
            <a:r>
              <a:rPr lang="pt-BR" dirty="0" smtClean="0">
                <a:cs typeface="Arial" panose="020B0604020202020204" pitchFamily="34" charset="0"/>
              </a:rPr>
              <a:t>criação de </a:t>
            </a:r>
            <a:r>
              <a:rPr lang="pt-BR" dirty="0">
                <a:cs typeface="Arial" panose="020B0604020202020204" pitchFamily="34" charset="0"/>
              </a:rPr>
              <a:t>curvas de carga </a:t>
            </a:r>
            <a:r>
              <a:rPr lang="pt-BR" dirty="0" smtClean="0">
                <a:cs typeface="Arial" panose="020B0604020202020204" pitchFamily="34" charset="0"/>
              </a:rPr>
              <a:t>para os clientes de MT; </a:t>
            </a:r>
            <a:endParaRPr lang="pt-B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cs typeface="Arial" panose="020B0604020202020204" pitchFamily="34" charset="0"/>
              </a:rPr>
              <a:t>Nova proposta </a:t>
            </a:r>
            <a:r>
              <a:rPr lang="pt-BR" dirty="0">
                <a:cs typeface="Arial" panose="020B0604020202020204" pitchFamily="34" charset="0"/>
              </a:rPr>
              <a:t>de </a:t>
            </a:r>
            <a:r>
              <a:rPr lang="pt-BR" dirty="0" smtClean="0">
                <a:cs typeface="Arial" panose="020B0604020202020204" pitchFamily="34" charset="0"/>
              </a:rPr>
              <a:t>codificação do indivíduo do Algoritmo Evolucionário.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cs typeface="Arial" panose="020B0604020202020204" pitchFamily="34" charset="0"/>
              </a:rPr>
              <a:t>Desempenho  </a:t>
            </a:r>
            <a:r>
              <a:rPr lang="pt-BR" dirty="0">
                <a:cs typeface="Arial" panose="020B0604020202020204" pitchFamily="34" charset="0"/>
              </a:rPr>
              <a:t>do Algoritmo Evolucionário comparável aos </a:t>
            </a:r>
            <a:r>
              <a:rPr lang="pt-BR" u="sng" dirty="0">
                <a:cs typeface="Arial" panose="020B0604020202020204" pitchFamily="34" charset="0"/>
              </a:rPr>
              <a:t>melhores</a:t>
            </a:r>
            <a:r>
              <a:rPr lang="pt-BR" dirty="0">
                <a:cs typeface="Arial" panose="020B0604020202020204" pitchFamily="34" charset="0"/>
              </a:rPr>
              <a:t> resultados da literatura</a:t>
            </a:r>
            <a:r>
              <a:rPr lang="pt-BR" dirty="0" smtClean="0">
                <a:cs typeface="Arial" panose="020B0604020202020204" pitchFamily="34" charset="0"/>
              </a:rPr>
              <a:t>;</a:t>
            </a:r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399" y="2569468"/>
            <a:ext cx="833716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7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F3D6AC6-5C96-40DD-AF9B-E0623CAA2675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Contribuições do trabalho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3528" y="697260"/>
            <a:ext cx="81931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b="1" dirty="0"/>
              <a:t>Concessionária</a:t>
            </a:r>
            <a:r>
              <a:rPr lang="en-US" b="1" dirty="0"/>
              <a:t>:</a:t>
            </a:r>
            <a:endParaRPr lang="pt-BR" b="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/>
              <a:t>Melhor</a:t>
            </a:r>
            <a:r>
              <a:rPr lang="en-US" dirty="0" smtClean="0"/>
              <a:t> </a:t>
            </a:r>
            <a:r>
              <a:rPr lang="pt-BR" dirty="0"/>
              <a:t>aproveitamento</a:t>
            </a:r>
            <a:r>
              <a:rPr lang="en-US" dirty="0"/>
              <a:t> dos </a:t>
            </a:r>
            <a:r>
              <a:rPr lang="pt-BR" dirty="0"/>
              <a:t>ativos</a:t>
            </a:r>
            <a:r>
              <a:rPr lang="en-US" dirty="0"/>
              <a:t> da </a:t>
            </a:r>
            <a:r>
              <a:rPr lang="pt-BR" dirty="0"/>
              <a:t>distribuidora</a:t>
            </a:r>
            <a:r>
              <a:rPr lang="en-US" dirty="0"/>
              <a:t>, o que </a:t>
            </a:r>
            <a:r>
              <a:rPr lang="pt-BR" dirty="0"/>
              <a:t>contribuirá</a:t>
            </a:r>
            <a:r>
              <a:rPr lang="en-US" dirty="0"/>
              <a:t> para o a</a:t>
            </a:r>
            <a:r>
              <a:rPr lang="pt-BR" dirty="0"/>
              <a:t>umento de receitas com a redução dos custos com compra de energia e postergação</a:t>
            </a:r>
            <a:r>
              <a:rPr lang="en-US" dirty="0"/>
              <a:t> de </a:t>
            </a:r>
            <a:r>
              <a:rPr lang="pt-BR" dirty="0"/>
              <a:t>investimentos</a:t>
            </a:r>
            <a:r>
              <a:rPr lang="en-US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pt-BR" b="1" dirty="0"/>
              <a:t>Sociedade</a:t>
            </a:r>
            <a:r>
              <a:rPr lang="en-US" b="1" dirty="0"/>
              <a:t>: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/>
              <a:t>Modicidade</a:t>
            </a:r>
            <a:r>
              <a:rPr lang="en-US" dirty="0"/>
              <a:t> </a:t>
            </a:r>
            <a:r>
              <a:rPr lang="pt-BR" dirty="0"/>
              <a:t>tarifária</a:t>
            </a:r>
            <a:r>
              <a:rPr lang="en-US" dirty="0"/>
              <a:t>.</a:t>
            </a:r>
          </a:p>
          <a:p>
            <a:pPr algn="just"/>
            <a:r>
              <a:rPr lang="pt-BR" dirty="0"/>
              <a:t> </a:t>
            </a:r>
          </a:p>
          <a:p>
            <a:pPr algn="just"/>
            <a:r>
              <a:rPr lang="pt-BR" b="1" dirty="0"/>
              <a:t>Meio</a:t>
            </a:r>
            <a:r>
              <a:rPr lang="en-US" b="1" dirty="0"/>
              <a:t> </a:t>
            </a:r>
            <a:r>
              <a:rPr lang="pt-BR" b="1" dirty="0"/>
              <a:t>ambiente</a:t>
            </a:r>
            <a:r>
              <a:rPr lang="en-US" b="1" dirty="0"/>
              <a:t>: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Com o </a:t>
            </a:r>
            <a:r>
              <a:rPr lang="pt-BR" dirty="0" smtClean="0"/>
              <a:t>aproveitamento</a:t>
            </a:r>
            <a:r>
              <a:rPr lang="en-US" dirty="0" smtClean="0"/>
              <a:t> </a:t>
            </a:r>
            <a:r>
              <a:rPr lang="pt-BR" dirty="0"/>
              <a:t>mais</a:t>
            </a:r>
            <a:r>
              <a:rPr lang="en-US" dirty="0"/>
              <a:t> </a:t>
            </a:r>
            <a:r>
              <a:rPr lang="pt-BR" dirty="0"/>
              <a:t>eficiente</a:t>
            </a:r>
            <a:r>
              <a:rPr lang="en-US" dirty="0"/>
              <a:t> da </a:t>
            </a:r>
            <a:r>
              <a:rPr lang="pt-BR" dirty="0"/>
              <a:t>energia</a:t>
            </a:r>
            <a:r>
              <a:rPr lang="en-US" dirty="0"/>
              <a:t>, </a:t>
            </a:r>
            <a:r>
              <a:rPr lang="pt-BR" dirty="0"/>
              <a:t>há</a:t>
            </a:r>
            <a:r>
              <a:rPr lang="en-US" dirty="0"/>
              <a:t> </a:t>
            </a:r>
            <a:r>
              <a:rPr lang="pt-BR" dirty="0"/>
              <a:t>uma</a:t>
            </a:r>
            <a:r>
              <a:rPr lang="en-US" dirty="0"/>
              <a:t> </a:t>
            </a:r>
            <a:r>
              <a:rPr lang="pt-BR" dirty="0"/>
              <a:t>redução</a:t>
            </a:r>
            <a:r>
              <a:rPr lang="en-US" dirty="0"/>
              <a:t> de </a:t>
            </a:r>
            <a:r>
              <a:rPr lang="pt-BR" dirty="0"/>
              <a:t>emissão</a:t>
            </a:r>
            <a:r>
              <a:rPr lang="en-US" dirty="0"/>
              <a:t> de </a:t>
            </a:r>
            <a:r>
              <a:rPr lang="pt-BR" dirty="0"/>
              <a:t>poluentes</a:t>
            </a:r>
            <a:r>
              <a:rPr lang="en-US" dirty="0"/>
              <a:t> com a </a:t>
            </a:r>
            <a:r>
              <a:rPr lang="pt-BR" dirty="0"/>
              <a:t>postergação</a:t>
            </a:r>
            <a:r>
              <a:rPr lang="en-US" dirty="0"/>
              <a:t> da </a:t>
            </a:r>
            <a:r>
              <a:rPr lang="pt-BR" dirty="0"/>
              <a:t>construção</a:t>
            </a:r>
            <a:r>
              <a:rPr lang="en-US" dirty="0"/>
              <a:t> de </a:t>
            </a:r>
            <a:r>
              <a:rPr lang="pt-BR" dirty="0"/>
              <a:t>novas</a:t>
            </a:r>
            <a:r>
              <a:rPr lang="en-US" dirty="0"/>
              <a:t> </a:t>
            </a:r>
            <a:r>
              <a:rPr lang="pt-BR" dirty="0"/>
              <a:t>usinas</a:t>
            </a:r>
            <a:r>
              <a:rPr lang="en-US" dirty="0"/>
              <a:t>. </a:t>
            </a:r>
            <a:endParaRPr lang="pt-BR" dirty="0"/>
          </a:p>
          <a:p>
            <a:pPr algn="just"/>
            <a:r>
              <a:rPr lang="en-US" b="1" dirty="0"/>
              <a:t/>
            </a:r>
            <a:br>
              <a:rPr lang="en-US" b="1" dirty="0"/>
            </a:br>
            <a:endParaRPr lang="pt-BR" dirty="0"/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4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2. Revisão </a:t>
            </a:r>
          </a:p>
          <a:p>
            <a:pPr algn="ctr"/>
            <a:r>
              <a:rPr lang="pt-BR" sz="5400" dirty="0" smtClean="0">
                <a:solidFill>
                  <a:schemeClr val="tx1"/>
                </a:solidFill>
              </a:rPr>
              <a:t>Bibliográfica e Redes de Benchmark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49A8F9F-7BDD-4F0B-86C5-DFC5CE2F8FF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Redes de teste IEEE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7E27DBEA-9651-4F0F-AF45-EB19AA97A1BC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13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40374"/>
              </p:ext>
            </p:extLst>
          </p:nvPr>
        </p:nvGraphicFramePr>
        <p:xfrm>
          <a:off x="5655374" y="438334"/>
          <a:ext cx="2861300" cy="1717548"/>
        </p:xfrm>
        <a:graphic>
          <a:graphicData uri="http://schemas.openxmlformats.org/drawingml/2006/table">
            <a:tbl>
              <a:tblPr firstRow="1" firstCol="1" bandRow="1"/>
              <a:tblGrid>
                <a:gridCol w="1952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9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Barras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Chaves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Chaves</a:t>
                      </a:r>
                      <a:r>
                        <a:rPr kumimoji="0" lang="pt-BR" sz="1400" b="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pt-BR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</a:t>
                      </a:r>
                      <a:endParaRPr kumimoji="0" lang="pt-BR" sz="14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pt-B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Geradores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conf. </a:t>
                      </a: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r>
                        <a:rPr kumimoji="0" lang="pt-BR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(kW</a:t>
                      </a: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rtl="0" eaLnBrk="1" latinLnBrk="0" hangingPunct="1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511,40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ótimo (kW)</a:t>
                      </a: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rtl="0" eaLnBrk="1" latinLnBrk="0" hangingPunct="1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466,10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pt-BR" sz="1400" b="1" dirty="0"/>
                        <a:t>(Civanlar </a:t>
                      </a:r>
                      <a:r>
                        <a:rPr lang="pt-BR" altLang="pt-BR" sz="1400" b="1" i="1" dirty="0"/>
                        <a:t>et al</a:t>
                      </a:r>
                      <a:r>
                        <a:rPr lang="pt-BR" altLang="pt-BR" sz="1400" b="1" dirty="0"/>
                        <a:t>., 1988)</a:t>
                      </a: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r" rtl="0" eaLnBrk="1" latinLnBrk="0" hangingPunct="1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endParaRPr kumimoji="0" lang="pt-BR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Sistema de 16 barras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1" y="2353444"/>
            <a:ext cx="39147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tângulo 1"/>
          <p:cNvSpPr>
            <a:spLocks noChangeArrowheads="1"/>
          </p:cNvSpPr>
          <p:nvPr/>
        </p:nvSpPr>
        <p:spPr bwMode="auto">
          <a:xfrm>
            <a:off x="441201" y="1705372"/>
            <a:ext cx="2072466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1400" b="1" dirty="0"/>
              <a:t>Configuração Inicial </a:t>
            </a:r>
          </a:p>
        </p:txBody>
      </p:sp>
      <p:sp>
        <p:nvSpPr>
          <p:cNvPr id="15" name="Retângulo 1"/>
          <p:cNvSpPr>
            <a:spLocks noChangeArrowheads="1"/>
          </p:cNvSpPr>
          <p:nvPr/>
        </p:nvSpPr>
        <p:spPr bwMode="auto">
          <a:xfrm>
            <a:off x="2699792" y="1705372"/>
            <a:ext cx="1944902" cy="307777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/>
              <a:t>Configuração Final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" y="2410594"/>
            <a:ext cx="38290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Redes de teste IEEE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85FEA7AD-C1F9-4DF2-81A2-610C7729A5FC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Sistema de 33 barras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/>
          <a:stretch/>
        </p:blipFill>
        <p:spPr bwMode="auto">
          <a:xfrm>
            <a:off x="409549" y="1633364"/>
            <a:ext cx="5181600" cy="227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946685" y="1194863"/>
            <a:ext cx="2072466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1400" b="1" dirty="0"/>
              <a:t>Configuração Inicial </a:t>
            </a:r>
          </a:p>
        </p:txBody>
      </p:sp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3383525" y="1194863"/>
            <a:ext cx="1944902" cy="307777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/>
              <a:t>Configuração Final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9" y="1692138"/>
            <a:ext cx="51435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29123"/>
              </p:ext>
            </p:extLst>
          </p:nvPr>
        </p:nvGraphicFramePr>
        <p:xfrm>
          <a:off x="5436097" y="337219"/>
          <a:ext cx="3080578" cy="1472184"/>
        </p:xfrm>
        <a:graphic>
          <a:graphicData uri="http://schemas.openxmlformats.org/drawingml/2006/table">
            <a:tbl>
              <a:tblPr firstRow="1" firstCol="1" bandRow="1"/>
              <a:tblGrid>
                <a:gridCol w="20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53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Nº Barras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  <a:ea typeface="Times New Roman"/>
                          <a:cs typeface="Times New Roman" panose="02020603050405020304" pitchFamily="18" charset="0"/>
                        </a:rPr>
                        <a:t>33</a:t>
                      </a:r>
                      <a:endParaRPr lang="pt-BR" sz="900" dirty="0">
                        <a:effectLst/>
                        <a:latin typeface="+mn-lt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Nº Chaves</a:t>
                      </a: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  <a:ea typeface="Times New Roman"/>
                          <a:cs typeface="Times New Roman" panose="02020603050405020304" pitchFamily="18" charset="0"/>
                        </a:rPr>
                        <a:t>37</a:t>
                      </a:r>
                      <a:endParaRPr lang="pt-BR" sz="900" dirty="0">
                        <a:effectLst/>
                        <a:latin typeface="+mn-lt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57" marR="4445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Nº Chaves</a:t>
                      </a:r>
                      <a:r>
                        <a:rPr kumimoji="0" lang="pt-BR" sz="1400" b="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pt-BR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</a:t>
                      </a:r>
                      <a:endParaRPr kumimoji="0" lang="pt-BR" sz="14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dirty="0" smtClean="0">
                          <a:effectLst/>
                          <a:latin typeface="+mn-lt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pt-BR" sz="900" dirty="0">
                        <a:effectLst/>
                        <a:latin typeface="+mn-lt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conf. inicial (kW)</a:t>
                      </a:r>
                      <a:endParaRPr kumimoji="0" lang="pt-BR" sz="1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 panose="02020603050405020304" pitchFamily="18" charset="0"/>
                        </a:rPr>
                        <a:t>202,69</a:t>
                      </a:r>
                      <a:endParaRPr lang="pt-BR" sz="900" dirty="0">
                        <a:effectLst/>
                        <a:latin typeface="+mn-lt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ótimo (kW)</a:t>
                      </a: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 panose="02020603050405020304" pitchFamily="18" charset="0"/>
                        </a:rPr>
                        <a:t>139,55</a:t>
                      </a:r>
                      <a:endParaRPr lang="pt-BR" sz="900" dirty="0">
                        <a:effectLst/>
                        <a:latin typeface="+mn-lt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alt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(Baran &amp; Wu, 1989) (Zhu, 2002 )</a:t>
                      </a: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44449" marR="44449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1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Redes de teste IEEE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AEB55D69-0955-48A4-A8C8-D073F5E5635E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Sistema de 70 barras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2445"/>
              </p:ext>
            </p:extLst>
          </p:nvPr>
        </p:nvGraphicFramePr>
        <p:xfrm>
          <a:off x="5662349" y="394545"/>
          <a:ext cx="2854325" cy="1472184"/>
        </p:xfrm>
        <a:graphic>
          <a:graphicData uri="http://schemas.openxmlformats.org/drawingml/2006/table">
            <a:tbl>
              <a:tblPr firstRow="1" firstCol="1" bandRow="1"/>
              <a:tblGrid>
                <a:gridCol w="18619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2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Barras</a:t>
                      </a:r>
                    </a:p>
                  </a:txBody>
                  <a:tcPr marL="44454" marR="4445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44454" marR="4445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Chaves</a:t>
                      </a:r>
                    </a:p>
                  </a:txBody>
                  <a:tcPr marL="44454" marR="4445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44454" marR="44454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N. Chaves</a:t>
                      </a:r>
                      <a:r>
                        <a:rPr kumimoji="0" lang="pt-BR" sz="1400" b="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pt-BR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</a:t>
                      </a:r>
                      <a:endParaRPr kumimoji="0" lang="pt-BR" sz="14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pt-B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conf. </a:t>
                      </a:r>
                      <a:r>
                        <a:rPr kumimoji="0" lang="pt-B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Inicial(kW</a:t>
                      </a: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225,00</a:t>
                      </a: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Perdas ótimo (kW)</a:t>
                      </a: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99,66</a:t>
                      </a: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altLang="pt-BR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(Huang, 2002)</a:t>
                      </a: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48" marR="4444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"/>
          <a:stretch/>
        </p:blipFill>
        <p:spPr bwMode="auto">
          <a:xfrm>
            <a:off x="183930" y="2648196"/>
            <a:ext cx="8332744" cy="227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1267706" y="2137421"/>
            <a:ext cx="2072466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1400" b="1" dirty="0"/>
              <a:t>Configuração Inicial </a:t>
            </a:r>
          </a:p>
        </p:txBody>
      </p:sp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3563202" y="2137420"/>
            <a:ext cx="1944902" cy="307777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/>
              <a:t>Configuração Final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" y="2638084"/>
            <a:ext cx="8332744" cy="226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9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Redes de teste IEEE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2CC9F12-7A72-4634-8530-1EE9FE96CF07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Sistema de 84 barras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0081"/>
            <a:ext cx="66960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7" y="1077179"/>
            <a:ext cx="66484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12169"/>
              </p:ext>
            </p:extLst>
          </p:nvPr>
        </p:nvGraphicFramePr>
        <p:xfrm>
          <a:off x="5845217" y="4217279"/>
          <a:ext cx="2671457" cy="1437132"/>
        </p:xfrm>
        <a:graphic>
          <a:graphicData uri="http://schemas.openxmlformats.org/drawingml/2006/table">
            <a:tbl>
              <a:tblPr firstRow="1" firstCol="1" bandRow="1"/>
              <a:tblGrid>
                <a:gridCol w="1872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92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Barras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/>
                        </a:rPr>
                        <a:t>84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/>
                        </a:rPr>
                        <a:t>96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</a:t>
                      </a:r>
                      <a:r>
                        <a:rPr lang="pt-BR" sz="11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t-BR" sz="1100" b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NAs</a:t>
                      </a:r>
                      <a:endParaRPr lang="pt-BR" sz="1050" b="1" dirty="0" smtClean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</a:rPr>
                        <a:t>11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Geradores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>
                          <a:effectLst/>
                          <a:latin typeface="+mn-lt"/>
                          <a:ea typeface="Times New Roman"/>
                        </a:rPr>
                        <a:t>11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conf. original (kW)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531,99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ótimo (kW)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469,88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altLang="pt-BR" sz="1100" b="1" dirty="0">
                          <a:latin typeface="+mn-lt"/>
                        </a:rPr>
                        <a:t>(Su, 2003)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6516216" y="2052951"/>
            <a:ext cx="2072466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1400" b="1" dirty="0"/>
              <a:t>Configuração Inicial </a:t>
            </a:r>
          </a:p>
        </p:txBody>
      </p:sp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6665171" y="2484999"/>
            <a:ext cx="1944902" cy="307777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/>
              <a:t>Configuração Final</a:t>
            </a:r>
          </a:p>
        </p:txBody>
      </p:sp>
    </p:spTree>
    <p:extLst>
      <p:ext uri="{BB962C8B-B14F-4D97-AF65-F5344CB8AC3E}">
        <p14:creationId xmlns:p14="http://schemas.microsoft.com/office/powerpoint/2010/main" val="13749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185217" y="769268"/>
            <a:ext cx="7051079" cy="491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Redes de teste IEEE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2CC9F12-7A72-4634-8530-1EE9FE96CF07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Sistema de 136 barras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/>
          <a:stretch/>
        </p:blipFill>
        <p:spPr bwMode="auto">
          <a:xfrm>
            <a:off x="144759" y="800469"/>
            <a:ext cx="7043279" cy="491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tângulo 1"/>
          <p:cNvSpPr>
            <a:spLocks noChangeArrowheads="1"/>
          </p:cNvSpPr>
          <p:nvPr/>
        </p:nvSpPr>
        <p:spPr bwMode="auto">
          <a:xfrm>
            <a:off x="6531982" y="1345332"/>
            <a:ext cx="2072466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altLang="pt-BR" sz="1400" b="1" dirty="0"/>
              <a:t>Configuração Inicial </a:t>
            </a:r>
          </a:p>
        </p:txBody>
      </p:sp>
      <p:sp>
        <p:nvSpPr>
          <p:cNvPr id="13" name="Retângulo 1"/>
          <p:cNvSpPr>
            <a:spLocks noChangeArrowheads="1"/>
          </p:cNvSpPr>
          <p:nvPr/>
        </p:nvSpPr>
        <p:spPr bwMode="auto">
          <a:xfrm>
            <a:off x="6680937" y="1777380"/>
            <a:ext cx="1944902" cy="307777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/>
              <a:t>Configuração Final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56301"/>
              </p:ext>
            </p:extLst>
          </p:nvPr>
        </p:nvGraphicFramePr>
        <p:xfrm>
          <a:off x="5900567" y="2785492"/>
          <a:ext cx="2671457" cy="1405128"/>
        </p:xfrm>
        <a:graphic>
          <a:graphicData uri="http://schemas.openxmlformats.org/drawingml/2006/table">
            <a:tbl>
              <a:tblPr firstRow="1" firstCol="1" bandRow="1"/>
              <a:tblGrid>
                <a:gridCol w="1872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92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Barras</a:t>
                      </a:r>
                      <a:endParaRPr lang="pt-BR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0" dirty="0" smtClean="0">
                          <a:effectLst/>
                          <a:latin typeface="+mn-lt"/>
                          <a:ea typeface="Times New Roman"/>
                        </a:rPr>
                        <a:t>136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</a:t>
                      </a:r>
                      <a:endParaRPr lang="pt-BR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0" dirty="0" smtClean="0">
                          <a:effectLst/>
                          <a:latin typeface="+mn-lt"/>
                          <a:ea typeface="Times New Roman"/>
                        </a:rPr>
                        <a:t>156</a:t>
                      </a:r>
                      <a:endParaRPr lang="pt-BR" sz="12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</a:t>
                      </a:r>
                      <a:r>
                        <a:rPr lang="pt-BR" sz="12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t-BR" sz="1200" b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NAs</a:t>
                      </a:r>
                      <a:endParaRPr lang="pt-BR" sz="1100" b="1" dirty="0" smtClean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0" dirty="0" smtClean="0">
                          <a:effectLst/>
                          <a:latin typeface="+mn-lt"/>
                          <a:ea typeface="Times New Roman"/>
                        </a:rPr>
                        <a:t>21</a:t>
                      </a:r>
                      <a:endParaRPr lang="pt-BR" sz="12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conf. </a:t>
                      </a:r>
                      <a:r>
                        <a:rPr lang="pt-BR" sz="14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Inicial(kW</a:t>
                      </a:r>
                      <a:r>
                        <a:rPr lang="pt-BR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pt-BR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320,36</a:t>
                      </a:r>
                      <a:endParaRPr lang="pt-BR" sz="14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ótimo (kW)</a:t>
                      </a:r>
                      <a:endParaRPr lang="pt-BR" sz="12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400" b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280,19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(</a:t>
                      </a:r>
                      <a:r>
                        <a:rPr lang="en-GB" sz="1400" b="1" dirty="0" err="1" smtClean="0"/>
                        <a:t>Mantovani</a:t>
                      </a:r>
                      <a:r>
                        <a:rPr lang="en-GB" sz="1400" b="1" dirty="0" smtClean="0"/>
                        <a:t> et al., 2000)</a:t>
                      </a:r>
                      <a:endParaRPr lang="en-GB" sz="1400" b="1" dirty="0"/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0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1C6047CF-BDB5-4F7A-AAE9-620E1F461F3B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Rede de 415 barras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18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06247"/>
            <a:ext cx="4104456" cy="485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72998"/>
              </p:ext>
            </p:extLst>
          </p:nvPr>
        </p:nvGraphicFramePr>
        <p:xfrm>
          <a:off x="5845217" y="559470"/>
          <a:ext cx="2671457" cy="1244346"/>
        </p:xfrm>
        <a:graphic>
          <a:graphicData uri="http://schemas.openxmlformats.org/drawingml/2006/table">
            <a:tbl>
              <a:tblPr firstRow="1" firstCol="1" bandRow="1"/>
              <a:tblGrid>
                <a:gridCol w="1872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92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Barras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</a:rPr>
                        <a:t>415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</a:rPr>
                        <a:t>473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N. Chaves NAs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</a:rPr>
                        <a:t>59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4421" marR="4442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conf. original (kW)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708,74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07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2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Perdas ótimo (kW)</a:t>
                      </a: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sz="1100" b="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581,54</a:t>
                      </a:r>
                      <a:endParaRPr lang="pt-BR" sz="1100" b="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0734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r>
                        <a:rPr lang="pt-BR" altLang="pt-BR" sz="11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(Ramirez-rosado &amp; Bernal-Agustín, 1998)</a:t>
                      </a:r>
                      <a:endParaRPr lang="pt-BR" sz="11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400"/>
                        </a:spcAft>
                      </a:pPr>
                      <a:endParaRPr lang="pt-BR" sz="1100" b="1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5" marR="4445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2.1 </a:t>
            </a:r>
            <a:r>
              <a:rPr lang="pt-BR" sz="5400" dirty="0" smtClean="0">
                <a:solidFill>
                  <a:schemeClr val="tx1"/>
                </a:solidFill>
              </a:rPr>
              <a:t>Revisão Bibliográfica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49A8F9F-7BDD-4F0B-86C5-DFC5CE2F8FF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36317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/>
              <a:t>1. Apresentação do Problema</a:t>
            </a:r>
          </a:p>
          <a:p>
            <a:endParaRPr lang="pt-BR" b="1" dirty="0"/>
          </a:p>
          <a:p>
            <a:r>
              <a:rPr lang="pt-BR" b="1" dirty="0"/>
              <a:t>2. Revisão Bibliográfica / “Redes do IEEE”</a:t>
            </a:r>
          </a:p>
          <a:p>
            <a:endParaRPr lang="pt-BR" dirty="0"/>
          </a:p>
          <a:p>
            <a:r>
              <a:rPr lang="pt-BR" b="1" dirty="0"/>
              <a:t>3. Fluxo de Potência / Modelagem do SDEE </a:t>
            </a:r>
            <a:br>
              <a:rPr lang="pt-BR" b="1" dirty="0"/>
            </a:br>
            <a:r>
              <a:rPr lang="pt-BR" b="1" dirty="0"/>
              <a:t>/ Modelagem da Carga da Cemig D.</a:t>
            </a:r>
          </a:p>
          <a:p>
            <a:endParaRPr lang="pt-BR" b="1" dirty="0"/>
          </a:p>
          <a:p>
            <a:r>
              <a:rPr lang="pt-BR" b="1" dirty="0"/>
              <a:t>4. Formulação Matemática do Problema de Otimização </a:t>
            </a:r>
          </a:p>
          <a:p>
            <a:endParaRPr lang="pt-BR" b="1" dirty="0"/>
          </a:p>
          <a:p>
            <a:r>
              <a:rPr lang="pt-BR" b="1" dirty="0"/>
              <a:t>5. Resultados das Simulações </a:t>
            </a:r>
          </a:p>
          <a:p>
            <a:pPr marL="342900" indent="-342900">
              <a:buFont typeface="+mj-lt"/>
              <a:buAutoNum type="arabicPeriod"/>
            </a:pPr>
            <a:endParaRPr lang="pt-BR" b="1" dirty="0"/>
          </a:p>
          <a:p>
            <a:r>
              <a:rPr lang="pt-BR" b="1" dirty="0"/>
              <a:t>6. Conclusões e Trabalhos Futuros</a:t>
            </a:r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Roteiro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5688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Revisão Bibliográfica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4537" y="769268"/>
            <a:ext cx="8031128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lvl="2" algn="just"/>
            <a:r>
              <a:rPr lang="pt-BR" b="1" dirty="0">
                <a:solidFill>
                  <a:srgbClr val="FF0000"/>
                </a:solidFill>
              </a:rPr>
              <a:t>Técnicas para a minimização de perdas</a:t>
            </a:r>
          </a:p>
          <a:p>
            <a:pPr marL="0" lvl="2" algn="just"/>
            <a:r>
              <a:rPr lang="pt-BR" b="1" dirty="0"/>
              <a:t>1. </a:t>
            </a:r>
            <a:r>
              <a:rPr lang="pt-BR" b="1" dirty="0" smtClean="0"/>
              <a:t>Instação de Equipamentos e de Geração Distribuída: </a:t>
            </a:r>
            <a:endParaRPr lang="pt-BR" b="1" dirty="0"/>
          </a:p>
          <a:p>
            <a:pPr marL="0" lvl="2" algn="just"/>
            <a:r>
              <a:rPr lang="pt-BR" dirty="0" smtClean="0"/>
              <a:t>Problema se resume a uma análise de retorno do investimento.</a:t>
            </a:r>
          </a:p>
          <a:p>
            <a:pPr marL="0" lvl="2" algn="just"/>
            <a:r>
              <a:rPr lang="pt-BR" u="sng" dirty="0" smtClean="0"/>
              <a:t>Questão </a:t>
            </a:r>
            <a:r>
              <a:rPr lang="pt-BR" u="sng" dirty="0"/>
              <a:t>prática</a:t>
            </a:r>
            <a:r>
              <a:rPr lang="pt-BR" dirty="0"/>
              <a:t>: a concessionária de distribuição não determina o local de instalação dos GDs, uma vez que este é uma escolha do empreendedor</a:t>
            </a:r>
            <a:r>
              <a:rPr lang="pt-BR" dirty="0" smtClean="0"/>
              <a:t>.</a:t>
            </a:r>
            <a:endParaRPr lang="pt-BR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4537" y="2425452"/>
            <a:ext cx="8031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pt-BR" b="1" dirty="0"/>
              <a:t>2. Controle Volt/VAr</a:t>
            </a:r>
          </a:p>
          <a:p>
            <a:pPr marL="285750" lvl="2" indent="-285750" algn="just">
              <a:buFont typeface="Arial" pitchFamily="34" charset="0"/>
              <a:buChar char="•"/>
            </a:pPr>
            <a:r>
              <a:rPr lang="pt-BR" dirty="0"/>
              <a:t>A compensação reativa por bancos de capacitores;</a:t>
            </a:r>
          </a:p>
          <a:p>
            <a:pPr marL="285750" lvl="2" indent="-285750" algn="just">
              <a:buFont typeface="Arial" pitchFamily="34" charset="0"/>
              <a:buChar char="•"/>
            </a:pPr>
            <a:r>
              <a:rPr lang="pt-BR" dirty="0"/>
              <a:t>A correção do nível de tensão por bancos reguladores de tensão distribuídos no SDEE e por meio da alteração do tap de transformadores de distribuição sob carga (</a:t>
            </a:r>
            <a:r>
              <a:rPr lang="pt-BR" i="1" dirty="0"/>
              <a:t>On Load Tap Changing – </a:t>
            </a:r>
            <a:r>
              <a:rPr lang="pt-BR" dirty="0"/>
              <a:t>OLTP).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5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endParaRPr lang="pt-BR" sz="3200" dirty="0">
              <a:solidFill>
                <a:schemeClr val="tx1"/>
              </a:solidFill>
            </a:endParaRPr>
          </a:p>
          <a:p>
            <a:r>
              <a:rPr lang="pt-BR" sz="3200" dirty="0">
                <a:solidFill>
                  <a:schemeClr val="tx1"/>
                </a:solidFill>
              </a:rPr>
              <a:t>Revisão Bibliográfica</a:t>
            </a:r>
          </a:p>
          <a:p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9512" y="769268"/>
            <a:ext cx="8337161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lvl="2" algn="just"/>
            <a:r>
              <a:rPr lang="pt-BR" b="1" dirty="0"/>
              <a:t>3. </a:t>
            </a:r>
            <a:r>
              <a:rPr lang="pt-BR" b="1" dirty="0" smtClean="0"/>
              <a:t>Controle </a:t>
            </a:r>
            <a:r>
              <a:rPr lang="pt-BR" b="1" dirty="0"/>
              <a:t>Volt/VAr </a:t>
            </a:r>
            <a:r>
              <a:rPr lang="pt-BR" b="1" dirty="0" smtClean="0"/>
              <a:t>por GD (serviços ancilares)</a:t>
            </a:r>
            <a:endParaRPr lang="pt-BR" b="1" dirty="0"/>
          </a:p>
          <a:p>
            <a:pPr marL="0" lvl="2" algn="just"/>
            <a:r>
              <a:rPr lang="pt-BR" dirty="0" smtClean="0"/>
              <a:t>É </a:t>
            </a:r>
            <a:r>
              <a:rPr lang="pt-BR" dirty="0"/>
              <a:t>uma das formas de controle do reativo fornecido ou absorvido pelo sistema inversor da GDFV </a:t>
            </a:r>
            <a:r>
              <a:rPr lang="pt-BR" dirty="0" smtClean="0"/>
              <a:t>baseado: </a:t>
            </a:r>
          </a:p>
          <a:p>
            <a:pPr marL="342900" lvl="2" indent="-342900" algn="just">
              <a:buAutoNum type="arabicParenR"/>
            </a:pPr>
            <a:r>
              <a:rPr lang="pt-BR" dirty="0" smtClean="0"/>
              <a:t>no </a:t>
            </a:r>
            <a:r>
              <a:rPr lang="pt-BR" dirty="0"/>
              <a:t>nível da tensão local, isto é, no ponto de </a:t>
            </a:r>
            <a:r>
              <a:rPr lang="pt-BR" dirty="0" smtClean="0"/>
              <a:t>acoplamento;</a:t>
            </a:r>
          </a:p>
          <a:p>
            <a:pPr marL="342900" lvl="2" indent="-342900" algn="just">
              <a:buAutoNum type="arabicParenR"/>
            </a:pPr>
            <a:r>
              <a:rPr lang="pt-BR" dirty="0" smtClean="0"/>
              <a:t>na </a:t>
            </a:r>
            <a:r>
              <a:rPr lang="pt-BR" dirty="0"/>
              <a:t>capacidade da potência aparente do inversor naquele momento do </a:t>
            </a:r>
            <a:r>
              <a:rPr lang="pt-BR" dirty="0" smtClean="0"/>
              <a:t>tempo; </a:t>
            </a:r>
          </a:p>
          <a:p>
            <a:pPr marL="342900" lvl="2" indent="-342900" algn="just">
              <a:buAutoNum type="arabicParenR"/>
            </a:pPr>
            <a:r>
              <a:rPr lang="pt-BR" dirty="0" smtClean="0"/>
              <a:t>de </a:t>
            </a:r>
            <a:r>
              <a:rPr lang="pt-BR" dirty="0"/>
              <a:t>acordo com os parâmetros definidos pela concessionária (EPRI, 2013).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3" y="2800760"/>
            <a:ext cx="4464496" cy="223846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475656" y="5039226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Fig. Exemplo de parâmetros para o controle Volt/VAr (EPRI, 2013)</a:t>
            </a:r>
          </a:p>
        </p:txBody>
      </p:sp>
    </p:spTree>
    <p:extLst>
      <p:ext uri="{BB962C8B-B14F-4D97-AF65-F5344CB8AC3E}">
        <p14:creationId xmlns:p14="http://schemas.microsoft.com/office/powerpoint/2010/main" val="16547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endParaRPr lang="pt-BR" sz="3200" dirty="0">
              <a:solidFill>
                <a:schemeClr val="tx1"/>
              </a:solidFill>
            </a:endParaRPr>
          </a:p>
          <a:p>
            <a:r>
              <a:rPr lang="pt-BR" sz="3200" dirty="0">
                <a:solidFill>
                  <a:schemeClr val="tx1"/>
                </a:solidFill>
              </a:rPr>
              <a:t>Revisão Bibliográfica</a:t>
            </a:r>
          </a:p>
          <a:p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9512" y="769268"/>
            <a:ext cx="8256153" cy="11541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lvl="2" algn="just"/>
            <a:r>
              <a:rPr lang="pt-BR" sz="1600" b="1" dirty="0"/>
              <a:t>4. Conservation Voltage Reduction: </a:t>
            </a:r>
            <a:r>
              <a:rPr lang="pt-BR" sz="1600" dirty="0"/>
              <a:t>redução do nível de tensão do alimentador, realizada no transformador da SE para a diminuição da potência ativa distribuída e das perdas de energia.</a:t>
            </a:r>
          </a:p>
          <a:p>
            <a:pPr marL="285750" lvl="2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aplicabilidade depende do tipo de carga do alimentador, sendo eficaz em cargas dependentes da tensão, tais como aquecimento resistivo ou lâmpadas de filamento</a:t>
            </a:r>
            <a:r>
              <a:rPr lang="pt-BR" sz="1600" dirty="0" smtClean="0"/>
              <a:t>.</a:t>
            </a:r>
            <a:endParaRPr lang="pt-BR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2713484"/>
            <a:ext cx="83371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pt-BR" sz="1600" b="1" dirty="0" smtClean="0"/>
              <a:t>5</a:t>
            </a:r>
            <a:r>
              <a:rPr lang="pt-BR" sz="1600" b="1" dirty="0"/>
              <a:t>. Balanceamento da </a:t>
            </a:r>
            <a:r>
              <a:rPr lang="pt-BR" sz="1600" b="1" dirty="0" smtClean="0"/>
              <a:t>Rede do SDBT: </a:t>
            </a:r>
            <a:endParaRPr lang="pt-BR" sz="1600" b="1" dirty="0"/>
          </a:p>
          <a:p>
            <a:pPr marL="285750" lvl="2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sz="1600" dirty="0"/>
              <a:t>(Chembe, 2009): apresenta uma redução média de 7,8% nas perdas técnicas na rede do SDBT.</a:t>
            </a:r>
          </a:p>
          <a:p>
            <a:pPr marL="285750" lvl="2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sz="1600" dirty="0"/>
              <a:t>(Gonzalez </a:t>
            </a:r>
            <a:r>
              <a:rPr lang="pt-BR" sz="1600" i="1" dirty="0"/>
              <a:t>et al.</a:t>
            </a:r>
            <a:r>
              <a:rPr lang="pt-BR" sz="1600" dirty="0"/>
              <a:t>, 2014): injeção de </a:t>
            </a:r>
            <a:r>
              <a:rPr lang="pt-BR" sz="1600" dirty="0" smtClean="0"/>
              <a:t>energia </a:t>
            </a:r>
            <a:r>
              <a:rPr lang="pt-BR" sz="1600" dirty="0"/>
              <a:t>de maneira também desbalanceada, de forma a compensar o desbalanceamento da rede.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Revisão Bibliográfica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23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841276"/>
            <a:ext cx="7905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pt-BR" sz="1600" b="1" dirty="0"/>
              <a:t>6. Reconfiguração de rede</a:t>
            </a:r>
            <a:endParaRPr lang="pt-BR" sz="1600" dirty="0"/>
          </a:p>
          <a:p>
            <a:pPr marL="0" lvl="2" algn="just"/>
            <a:r>
              <a:rPr lang="pt-BR" sz="1600" dirty="0"/>
              <a:t>Várias técnicas apareceram na literatura, a partir de 1975 </a:t>
            </a:r>
            <a:r>
              <a:rPr lang="pt-BR" sz="1600" b="1" dirty="0"/>
              <a:t>(Merlin &amp; Back, 1975) </a:t>
            </a:r>
            <a:r>
              <a:rPr lang="pt-BR" sz="1600" dirty="0"/>
              <a:t>para resolver o problema de reconfiguração de SPDEEs. Estas técnicas podem ser divididas em dois grupos: 1) métodos exatos; 2) métodos aproximados. Os métodos aproximados dividem-se em métodos heurísticos e métodos meta-heurísticos (Carreno, </a:t>
            </a:r>
            <a:r>
              <a:rPr lang="pt-BR" sz="1600" i="1" dirty="0"/>
              <a:t>et al</a:t>
            </a:r>
            <a:r>
              <a:rPr lang="pt-BR" sz="1600" dirty="0"/>
              <a:t>. 2008).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04537" y="2164715"/>
            <a:ext cx="8031128" cy="206210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lvl="2" algn="just"/>
            <a:r>
              <a:rPr lang="pt-BR" sz="1600" b="1" dirty="0" smtClean="0"/>
              <a:t>Marco:</a:t>
            </a:r>
            <a:endParaRPr lang="pt-BR" sz="1600" b="1" dirty="0"/>
          </a:p>
          <a:p>
            <a:pPr marL="0" lvl="2" algn="just"/>
            <a:r>
              <a:rPr lang="pt-BR" sz="1600" dirty="0"/>
              <a:t>(Merlin &amp; Back, 1975): Heurística destrutiva;</a:t>
            </a:r>
          </a:p>
          <a:p>
            <a:pPr marL="0" lvl="2" algn="just"/>
            <a:endParaRPr lang="pt-BR" sz="1600" b="1" dirty="0"/>
          </a:p>
          <a:p>
            <a:pPr marL="0" lvl="2" algn="just"/>
            <a:r>
              <a:rPr lang="pt-BR" sz="1600" b="1" dirty="0"/>
              <a:t>Décadas de 1980 e 1990:</a:t>
            </a:r>
          </a:p>
          <a:p>
            <a:pPr marL="0" lvl="2" algn="just"/>
            <a:r>
              <a:rPr lang="pt-BR" sz="1600" dirty="0"/>
              <a:t>(Civanlar et al., 1988): rede de 16 barras. Heurística </a:t>
            </a:r>
            <a:r>
              <a:rPr lang="pt-BR" sz="1600" i="1" dirty="0"/>
              <a:t>Branch Exchange </a:t>
            </a:r>
          </a:p>
          <a:p>
            <a:pPr marL="0" lvl="2" algn="just"/>
            <a:r>
              <a:rPr lang="pt-BR" sz="1600" dirty="0"/>
              <a:t>(Baran &amp; Wu, 1989): rede de 33 barras. Heurística </a:t>
            </a:r>
            <a:r>
              <a:rPr lang="pt-BR" sz="1600" i="1" dirty="0"/>
              <a:t>Branch Exchange </a:t>
            </a:r>
          </a:p>
          <a:p>
            <a:pPr marL="0" lvl="2" algn="just"/>
            <a:r>
              <a:rPr lang="pt-BR" sz="1600" dirty="0"/>
              <a:t>(Shirmohammadi &amp; Hong, 1989): redes reais de médio porte. Heurística destrutiva;</a:t>
            </a:r>
          </a:p>
          <a:p>
            <a:pPr marL="0" lvl="2" algn="just"/>
            <a:endParaRPr lang="pt-BR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Revisão Bibliográfica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841276"/>
            <a:ext cx="79051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pt-BR" sz="1600" b="1" dirty="0"/>
              <a:t>Década de 2000:</a:t>
            </a:r>
          </a:p>
          <a:p>
            <a:pPr marL="285750" lvl="2" indent="-285750" algn="just">
              <a:buFont typeface="Arial" pitchFamily="34" charset="0"/>
              <a:buChar char="•"/>
            </a:pPr>
            <a:r>
              <a:rPr lang="pt-BR" sz="1600" dirty="0"/>
              <a:t>(Zhu, 2002), (Huang, 2002) e (Su &amp; Lee, 2003) são considerados os mais importantes desta década, porque popularizaram as redes de 16, 33, 70 e 84 barras.</a:t>
            </a:r>
          </a:p>
          <a:p>
            <a:pPr marL="285750" lvl="2" indent="-285750" algn="just">
              <a:buFont typeface="Arial" pitchFamily="34" charset="0"/>
              <a:buChar char="•"/>
            </a:pPr>
            <a:r>
              <a:rPr lang="en-GB" sz="1600" dirty="0"/>
              <a:t>(Mendoza et. al, 2006): redes de 16, 25 e 33barras. Uso de GA.</a:t>
            </a:r>
          </a:p>
          <a:p>
            <a:pPr marL="285750" lvl="2" indent="-285750" algn="just">
              <a:buFont typeface="Arial" pitchFamily="34" charset="0"/>
              <a:buChar char="•"/>
            </a:pPr>
            <a:r>
              <a:rPr lang="en-GB" sz="1600" b="1" dirty="0"/>
              <a:t>(Carreño et. al 2008</a:t>
            </a:r>
            <a:r>
              <a:rPr lang="en-GB" sz="1600" b="1" dirty="0" smtClean="0"/>
              <a:t>): </a:t>
            </a:r>
            <a:r>
              <a:rPr lang="en-GB" sz="1600" dirty="0"/>
              <a:t>redes de 16,33, 84, 136 barras. Uso GA (Chu-Beasley)</a:t>
            </a:r>
            <a:endParaRPr lang="pt-BR" sz="1600" dirty="0"/>
          </a:p>
          <a:p>
            <a:pPr marL="0" lvl="2" algn="just"/>
            <a:endParaRPr lang="pt-BR" sz="1600" dirty="0"/>
          </a:p>
          <a:p>
            <a:pPr marL="0" lvl="2" algn="just"/>
            <a:r>
              <a:rPr lang="pt-BR" sz="1600" b="1" dirty="0" smtClean="0"/>
              <a:t>Década </a:t>
            </a:r>
            <a:r>
              <a:rPr lang="pt-BR" sz="1600" b="1" dirty="0"/>
              <a:t>de 2010:</a:t>
            </a:r>
          </a:p>
          <a:p>
            <a:pPr marL="0" lvl="2" algn="just"/>
            <a:endParaRPr lang="pt-BR" sz="1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48167"/>
              </p:ext>
            </p:extLst>
          </p:nvPr>
        </p:nvGraphicFramePr>
        <p:xfrm>
          <a:off x="539552" y="2670279"/>
          <a:ext cx="7977122" cy="2804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9885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885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96916">
                <a:tc>
                  <a:txBody>
                    <a:bodyPr/>
                    <a:lstStyle/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(Braz &amp; Souza, 2011)</a:t>
                      </a:r>
                      <a:endParaRPr lang="pt-B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2" algn="just"/>
                      <a:r>
                        <a:rPr lang="pt-BR" sz="1600" b="0" dirty="0">
                          <a:solidFill>
                            <a:schemeClr val="tx1"/>
                          </a:solidFill>
                        </a:rPr>
                        <a:t>(Lavorato </a:t>
                      </a:r>
                      <a:r>
                        <a:rPr lang="pt-BR" sz="1600" b="0" i="1" dirty="0">
                          <a:solidFill>
                            <a:schemeClr val="tx1"/>
                          </a:solidFill>
                        </a:rPr>
                        <a:t>et al</a:t>
                      </a:r>
                      <a:r>
                        <a:rPr lang="pt-BR" sz="1600" b="0" dirty="0">
                          <a:solidFill>
                            <a:schemeClr val="tx1"/>
                          </a:solidFill>
                        </a:rPr>
                        <a:t>., 2012)</a:t>
                      </a: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(Guedes, 2013)</a:t>
                      </a: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(Barbosa et. al, 2013)</a:t>
                      </a: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(Rupolo, 2013)</a:t>
                      </a: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(Souza, 2013)</a:t>
                      </a: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rgbClr val="00B050"/>
                          </a:solidFill>
                        </a:rPr>
                        <a:t>(Wang and Gao, 2013</a:t>
                      </a:r>
                      <a:r>
                        <a:rPr lang="en-GB" sz="1600" b="0" dirty="0" smtClean="0">
                          <a:solidFill>
                            <a:srgbClr val="00B050"/>
                          </a:solidFill>
                        </a:rPr>
                        <a:t>) (China)</a:t>
                      </a:r>
                      <a:endParaRPr lang="en-GB" sz="1600" b="0" dirty="0">
                        <a:solidFill>
                          <a:srgbClr val="00B050"/>
                        </a:solidFill>
                      </a:endParaRP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rgbClr val="00B050"/>
                          </a:solidFill>
                        </a:rPr>
                        <a:t>(Tang </a:t>
                      </a:r>
                      <a:r>
                        <a:rPr lang="en-GB" sz="1600" b="0" i="1" dirty="0">
                          <a:solidFill>
                            <a:srgbClr val="00B050"/>
                          </a:solidFill>
                        </a:rPr>
                        <a:t>et al.</a:t>
                      </a:r>
                      <a:r>
                        <a:rPr lang="en-GB" sz="1600" b="0" dirty="0">
                          <a:solidFill>
                            <a:srgbClr val="00B050"/>
                          </a:solidFill>
                        </a:rPr>
                        <a:t>, 2013</a:t>
                      </a:r>
                      <a:r>
                        <a:rPr lang="en-GB" sz="1600" b="0" dirty="0" smtClean="0">
                          <a:solidFill>
                            <a:srgbClr val="00B050"/>
                          </a:solidFill>
                        </a:rPr>
                        <a:t>) (EUA)</a:t>
                      </a:r>
                      <a:endParaRPr lang="en-GB" sz="1600" b="0" dirty="0">
                        <a:solidFill>
                          <a:srgbClr val="00B050"/>
                        </a:solidFill>
                      </a:endParaRPr>
                    </a:p>
                    <a:p>
                      <a:pPr marL="0" lvl="2"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(Pereira, 2014)</a:t>
                      </a:r>
                    </a:p>
                    <a:p>
                      <a:pPr marL="0" lvl="2" algn="just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(Leite, 2014)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(Eldurssi &amp; O’Connell, 2015)</a:t>
                      </a:r>
                    </a:p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(Possagnolo, 2015)</a:t>
                      </a:r>
                    </a:p>
                    <a:p>
                      <a:r>
                        <a:rPr lang="en-GB" sz="1600" b="0" dirty="0">
                          <a:solidFill>
                            <a:srgbClr val="00B050"/>
                          </a:solidFill>
                        </a:rPr>
                        <a:t>(Mishra et al., 2015</a:t>
                      </a:r>
                      <a:r>
                        <a:rPr lang="en-GB" sz="1600" b="0" dirty="0" smtClean="0">
                          <a:solidFill>
                            <a:srgbClr val="00B050"/>
                          </a:solidFill>
                        </a:rPr>
                        <a:t>) (</a:t>
                      </a:r>
                      <a:r>
                        <a:rPr lang="en-GB" sz="1600" b="0" dirty="0" err="1" smtClean="0">
                          <a:solidFill>
                            <a:srgbClr val="00B050"/>
                          </a:solidFill>
                        </a:rPr>
                        <a:t>Índia</a:t>
                      </a:r>
                      <a:r>
                        <a:rPr lang="en-GB" sz="1600" b="0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GB" sz="1600" b="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(Souza et. al, 2016)</a:t>
                      </a:r>
                    </a:p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(Cavalheiro, 2017) </a:t>
                      </a:r>
                    </a:p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(Souza, 2017) </a:t>
                      </a:r>
                    </a:p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(Pegado &amp; Rodriguez, 2018)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9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endParaRPr lang="pt-BR" sz="3200" dirty="0">
              <a:solidFill>
                <a:schemeClr val="tx1"/>
              </a:solidFill>
            </a:endParaRPr>
          </a:p>
          <a:p>
            <a:r>
              <a:rPr lang="pt-BR" sz="3200" dirty="0">
                <a:solidFill>
                  <a:schemeClr val="tx1"/>
                </a:solidFill>
              </a:rPr>
              <a:t>Revisão Bibliográfica: Conclusões</a:t>
            </a:r>
          </a:p>
          <a:p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841276"/>
            <a:ext cx="790511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/>
              <a:t>Poucas novidades surgiram após 2014. </a:t>
            </a:r>
            <a:r>
              <a:rPr lang="pt-BR" dirty="0" smtClean="0"/>
              <a:t>Os métodos de </a:t>
            </a:r>
            <a:r>
              <a:rPr lang="pt-BR" dirty="0" smtClean="0">
                <a:solidFill>
                  <a:srgbClr val="FF0000"/>
                </a:solidFill>
              </a:rPr>
              <a:t>Busca </a:t>
            </a:r>
            <a:r>
              <a:rPr lang="pt-BR" dirty="0">
                <a:solidFill>
                  <a:srgbClr val="FF0000"/>
                </a:solidFill>
              </a:rPr>
              <a:t>Local / Vizinhança </a:t>
            </a:r>
            <a:r>
              <a:rPr lang="pt-BR" dirty="0"/>
              <a:t>(Leite, 2014), (Possagnolo, </a:t>
            </a:r>
            <a:r>
              <a:rPr lang="pt-BR" dirty="0" smtClean="0"/>
              <a:t>2015) </a:t>
            </a:r>
            <a:r>
              <a:rPr lang="pt-BR" dirty="0"/>
              <a:t>são os trabalhos que apresentam os resultados mais promissores;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Muitos trabalhos não </a:t>
            </a:r>
            <a:r>
              <a:rPr lang="pt-BR" dirty="0"/>
              <a:t>reportam o número de execuções de Fluxo de Potência;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u="sng" dirty="0" smtClean="0"/>
              <a:t>Em geral</a:t>
            </a:r>
            <a:r>
              <a:rPr lang="pt-BR" dirty="0" smtClean="0"/>
              <a:t>, trabalhos </a:t>
            </a:r>
            <a:r>
              <a:rPr lang="pt-BR" dirty="0"/>
              <a:t>cujo objetivo principal é a minimização de perdas técnicas apresentam uma formulação de otimização mono-objetivo;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u="sng" dirty="0"/>
              <a:t>Em geral</a:t>
            </a:r>
            <a:r>
              <a:rPr lang="pt-BR" dirty="0"/>
              <a:t>, trabalhos </a:t>
            </a:r>
            <a:r>
              <a:rPr lang="pt-BR" dirty="0" smtClean="0"/>
              <a:t>sobre “restauração </a:t>
            </a:r>
            <a:r>
              <a:rPr lang="pt-BR" dirty="0"/>
              <a:t>da </a:t>
            </a:r>
            <a:r>
              <a:rPr lang="pt-BR" dirty="0" smtClean="0"/>
              <a:t>rede” </a:t>
            </a:r>
            <a:r>
              <a:rPr lang="pt-BR" dirty="0"/>
              <a:t>apresentam uma formulação de otimização multi-objetivo;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/>
              <a:t>Apartir de 2010, a consideração da presença de geração distribuída </a:t>
            </a:r>
            <a:r>
              <a:rPr lang="pt-BR" dirty="0" smtClean="0"/>
              <a:t>passa </a:t>
            </a:r>
            <a:r>
              <a:rPr lang="pt-BR" dirty="0"/>
              <a:t>a ser frequente;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u="sng" dirty="0"/>
              <a:t>Poucos</a:t>
            </a:r>
            <a:r>
              <a:rPr lang="pt-BR" dirty="0"/>
              <a:t> trabalhos sobre a minimização de perdas de energia, i.e. em mais de 1 patamar horário;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u="sng" dirty="0"/>
              <a:t>Poucos</a:t>
            </a:r>
            <a:r>
              <a:rPr lang="pt-BR" dirty="0"/>
              <a:t> trabalhos sobre reconfiguração dinâmica de alimentadores, i.e. diferentes topologias de acordo com a variação da carga e da GD.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9EF98E-377C-4BEA-9C28-89C650BD75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3. Fluxo de Potência,  Modelagem do SDEE e Modelagem das Cargas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467D5EA-F03F-42D9-89BF-222AA95515B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8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Fluxo de Potência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7337C89-E845-4CE1-A32B-6AAF3697274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Fluxo de Potência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21992" y="841276"/>
            <a:ext cx="792088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O f</a:t>
            </a:r>
            <a:r>
              <a:rPr lang="pt-BR" dirty="0"/>
              <a:t>luxo de potência é o método numérico que avalia as configurações de rede propostas pelo algoritmo evolucionário. Ele calcula as tensões em cada barra, as correntes em cada ramo, o fluxo de potência ativa e reativa em cada ramo, a potência fornecida pelo gerador, bem como os valores de perdas técnicas em cada ramo da rede.</a:t>
            </a:r>
            <a:endParaRPr lang="en-US" b="1" dirty="0"/>
          </a:p>
          <a:p>
            <a:pPr algn="just">
              <a:spcBef>
                <a:spcPts val="600"/>
              </a:spcBef>
            </a:pPr>
            <a:r>
              <a:rPr lang="en-US" b="1" dirty="0" err="1" smtClean="0"/>
              <a:t>Métodos</a:t>
            </a:r>
            <a:r>
              <a:rPr lang="en-US" b="1" dirty="0" smtClean="0"/>
              <a:t>:</a:t>
            </a:r>
            <a:endParaRPr lang="en-US" sz="2000" b="1" dirty="0"/>
          </a:p>
          <a:p>
            <a:pPr algn="just">
              <a:spcBef>
                <a:spcPts val="600"/>
              </a:spcBef>
            </a:pPr>
            <a:r>
              <a:rPr lang="en-US" b="1" dirty="0"/>
              <a:t>Newton-Raphson </a:t>
            </a:r>
            <a:r>
              <a:rPr lang="pt-BR" dirty="0"/>
              <a:t>(Tinney &amp; Hart, 1967) (Van Ness &amp; Griffin, 1961).</a:t>
            </a:r>
            <a:endParaRPr lang="en-US" b="1" dirty="0"/>
          </a:p>
          <a:p>
            <a:pPr algn="just">
              <a:spcBef>
                <a:spcPts val="600"/>
              </a:spcBef>
            </a:pPr>
            <a:r>
              <a:rPr lang="en-US" b="1" dirty="0"/>
              <a:t>Varredura Direta e Reversa: </a:t>
            </a:r>
            <a:r>
              <a:rPr lang="pt-BR" dirty="0"/>
              <a:t>(Berg </a:t>
            </a:r>
            <a:r>
              <a:rPr lang="pt-BR" i="1" dirty="0"/>
              <a:t>et al.</a:t>
            </a:r>
            <a:r>
              <a:rPr lang="pt-BR" dirty="0"/>
              <a:t>, 1967) (Shirmohammadi </a:t>
            </a:r>
            <a:r>
              <a:rPr lang="pt-BR" i="1" dirty="0"/>
              <a:t>et al.</a:t>
            </a:r>
            <a:r>
              <a:rPr lang="pt-BR" dirty="0"/>
              <a:t>, 1988) </a:t>
            </a:r>
            <a:endParaRPr lang="en-US" b="1" dirty="0"/>
          </a:p>
          <a:p>
            <a:pPr algn="just"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Correntes Nodais de Compensação: </a:t>
            </a:r>
            <a:r>
              <a:rPr lang="pt-BR" dirty="0"/>
              <a:t>Formulação originalmente desenvolvida para a computação de fluxos harmônicos (Arrillaga &amp; Watson, 2003). Utilizada pelo programa do OpenDSS.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11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Fluxo de Potência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7337C89-E845-4CE1-A32B-6AAF3697274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Método de Correntes Nodais de Compensação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841276"/>
                <a:ext cx="8337162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pt-BR" dirty="0" smtClean="0"/>
                  <a:t>O modelo da rede é descrito pela matriz </a:t>
                </a:r>
                <a:r>
                  <a:rPr lang="pt-BR" dirty="0"/>
                  <a:t>de admitância nodal do sistema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𝑠𝑖𝑠</m:t>
                        </m:r>
                      </m:sub>
                    </m:sSub>
                  </m:oMath>
                </a14:m>
                <a:r>
                  <a:rPr lang="pt-BR" dirty="0"/>
                  <a:t>;</a:t>
                </a:r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pt-BR" dirty="0"/>
                  <a:t>A não linearidade dos componentes de conversão de energia do SDEEs, como cargas P constante, geradores e </a:t>
                </a:r>
                <a:r>
                  <a:rPr lang="pt-BR" i="1" dirty="0"/>
                  <a:t>storages</a:t>
                </a:r>
                <a:r>
                  <a:rPr lang="pt-BR" dirty="0"/>
                  <a:t> são tratadas por meio de correntes de compensação; </a:t>
                </a:r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pt-BR" dirty="0" smtClean="0"/>
                  <a:t>Estes elementos são </a:t>
                </a:r>
                <a:r>
                  <a:rPr lang="pt-BR" dirty="0"/>
                  <a:t>modelados por equivalentes de Norton, onde a parcela admitância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𝐿𝑖𝑛𝑒𝑎𝑟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é </a:t>
                </a:r>
                <a:r>
                  <a:rPr lang="pt-BR" dirty="0"/>
                  <a:t>incorporada à </a:t>
                </a:r>
                <a:r>
                  <a:rPr lang="pt-BR" dirty="0" smtClean="0"/>
                  <a:t>matriz do sistema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𝑠𝑖𝑠</m:t>
                        </m:r>
                      </m:sub>
                    </m:sSub>
                    <m:r>
                      <a:rPr lang="pt-BR">
                        <a:latin typeface="Cambria Math"/>
                      </a:rPr>
                      <m:t>;</m:t>
                    </m:r>
                  </m:oMath>
                </a14:m>
                <a:endParaRPr lang="en-GB" dirty="0"/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en-US" sz="1600" dirty="0"/>
              </a:p>
              <a:p>
                <a:pPr algn="just">
                  <a:spcBef>
                    <a:spcPts val="600"/>
                  </a:spcBef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41276"/>
                <a:ext cx="8337162" cy="2554545"/>
              </a:xfrm>
              <a:prstGeom prst="rect">
                <a:avLst/>
              </a:prstGeom>
              <a:blipFill rotWithShape="1">
                <a:blip r:embed="rId2"/>
                <a:stretch>
                  <a:fillRect l="-439" t="-1193" r="-1243" b="-2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9" t="29300" r="49879" b="53534"/>
          <a:stretch/>
        </p:blipFill>
        <p:spPr bwMode="auto">
          <a:xfrm>
            <a:off x="1547664" y="3174826"/>
            <a:ext cx="2313305" cy="154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2" t="58137" r="48321" b="24916"/>
          <a:stretch/>
        </p:blipFill>
        <p:spPr bwMode="auto">
          <a:xfrm>
            <a:off x="5013097" y="3205073"/>
            <a:ext cx="2679065" cy="1524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3528" y="483783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Fig. </a:t>
            </a:r>
            <a:r>
              <a:rPr lang="pt-BR" dirty="0"/>
              <a:t>- Exemplo de uma carga monofásica não linear e sua representação por meio de admitância e uma corrente de compensação (Rocha &amp; Radatz, 2017).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Fluxo de Potência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7337C89-E845-4CE1-A32B-6AAF3697274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Método de Correntes Nodais de Compensação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29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841276"/>
                <a:ext cx="8337162" cy="4563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pt-BR" sz="1600" dirty="0"/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pt-BR" sz="1600" dirty="0"/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pt-BR" sz="1600" dirty="0"/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pt-BR" sz="1600" dirty="0"/>
              </a:p>
              <a:p>
                <a:pPr marL="285750" indent="-285750" algn="just">
                  <a:spcBef>
                    <a:spcPts val="600"/>
                  </a:spcBef>
                  <a:buFont typeface="Arial" pitchFamily="34" charset="0"/>
                  <a:buChar char="•"/>
                </a:pPr>
                <a:endParaRPr lang="pt-BR" sz="1600" dirty="0"/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𝑛</m:t>
                        </m:r>
                        <m:r>
                          <a:rPr lang="pt-BR" sz="16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sz="1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1600" i="1">
                                    <a:latin typeface="Cambria Math"/>
                                  </a:rPr>
                                  <m:t>𝑠𝑖𝑠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sz="1600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𝑐𝑜𝑚𝑝</m:t>
                        </m:r>
                      </m:sub>
                    </m:sSub>
                    <m:r>
                      <a:rPr lang="pt-BR" sz="16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pt-BR" sz="1600" i="1">
                        <a:latin typeface="Cambria Math"/>
                      </a:rPr>
                      <m:t>)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GB" sz="1600" dirty="0"/>
                  <a:t>Critério de convergência: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/>
                              </a:rPr>
                              <m:t>𝑛</m:t>
                            </m:r>
                            <m:r>
                              <a:rPr lang="pt-BR" sz="16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pt-BR" sz="16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GB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t-BR" sz="1600" i="1">
                        <a:latin typeface="Cambria Math"/>
                      </a:rPr>
                      <m:t>&lt;0,0001</m:t>
                    </m:r>
                  </m:oMath>
                </a14:m>
                <a:endParaRPr lang="pt-BR" sz="1600" dirty="0" smtClean="0"/>
              </a:p>
              <a:p>
                <a:pPr marL="285750" indent="-285750"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pt-BR" sz="1600" dirty="0"/>
                  <a:t>A equação </a:t>
                </a:r>
                <a:r>
                  <a:rPr lang="pt-BR" sz="1600" dirty="0" smtClean="0"/>
                  <a:t>acima é </a:t>
                </a:r>
                <a:r>
                  <a:rPr lang="pt-BR" sz="1600" dirty="0"/>
                  <a:t>resolvida </a:t>
                </a:r>
                <a:r>
                  <a:rPr lang="pt-BR" sz="1600" dirty="0" smtClean="0"/>
                  <a:t>pelo método </a:t>
                </a:r>
                <a:r>
                  <a:rPr lang="pt-BR" sz="1600" dirty="0"/>
                  <a:t>numérico iterativo de ponto fixo (EPRI, 2016</a:t>
                </a:r>
                <a:r>
                  <a:rPr lang="pt-BR" sz="1600" dirty="0" smtClean="0"/>
                  <a:t>)(</a:t>
                </a:r>
                <a:r>
                  <a:rPr lang="pt-BR" sz="1600" dirty="0"/>
                  <a:t>Dugan </a:t>
                </a:r>
                <a:r>
                  <a:rPr lang="pt-BR" sz="1600" i="1" dirty="0"/>
                  <a:t>et al.</a:t>
                </a:r>
                <a:r>
                  <a:rPr lang="pt-BR" sz="1600" dirty="0"/>
                  <a:t>, 2018</a:t>
                </a:r>
                <a:r>
                  <a:rPr lang="pt-BR" sz="1600" dirty="0" smtClean="0"/>
                  <a:t>) </a:t>
                </a:r>
                <a:r>
                  <a:rPr lang="pt-BR" sz="1600" dirty="0"/>
                  <a:t>até que o critério de convergência das tensões seja </a:t>
                </a:r>
                <a:r>
                  <a:rPr lang="pt-BR" sz="1600" dirty="0" smtClean="0"/>
                  <a:t>alcançado.</a:t>
                </a:r>
                <a:endParaRPr lang="pt-BR" sz="1600" dirty="0"/>
              </a:p>
              <a:p>
                <a:pPr marL="285750" indent="-285750" algn="just"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pt-BR" sz="1600" dirty="0"/>
                  <a:t>As tensões iniciais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 são obtidas </a:t>
                </a:r>
                <a:r>
                  <a:rPr lang="pt-BR" sz="1600" dirty="0" smtClean="0"/>
                  <a:t>pela equação </a:t>
                </a:r>
                <a:r>
                  <a:rPr lang="pt-BR" sz="1600" dirty="0"/>
                  <a:t>acima onde as cargas e os geradores são modeladas </a:t>
                </a:r>
                <a:r>
                  <a:rPr lang="pt-BR" sz="1600" dirty="0" smtClean="0"/>
                  <a:t>somente pelos </a:t>
                </a:r>
                <a:r>
                  <a:rPr lang="pt-BR" sz="1600" dirty="0"/>
                  <a:t>seus equivalentes </a:t>
                </a:r>
                <a:r>
                  <a:rPr lang="pt-BR" sz="1600" dirty="0" smtClean="0"/>
                  <a:t>lineares, isto é,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pt-BR" sz="1600" dirty="0" smtClean="0"/>
                  <a:t> = 0. </a:t>
                </a:r>
                <a:r>
                  <a:rPr lang="pt-BR" sz="1600" dirty="0"/>
                  <a:t>Análogo ao “</a:t>
                </a:r>
                <a:r>
                  <a:rPr lang="pt-BR" sz="1600" i="1" dirty="0"/>
                  <a:t>flat start</a:t>
                </a:r>
                <a:r>
                  <a:rPr lang="pt-BR" sz="1600" dirty="0"/>
                  <a:t>” utilizado em outros algoritmos de FP (Dugan </a:t>
                </a:r>
                <a:r>
                  <a:rPr lang="pt-BR" sz="1600" i="1" dirty="0"/>
                  <a:t>et al.</a:t>
                </a:r>
                <a:r>
                  <a:rPr lang="pt-BR" sz="1600" dirty="0"/>
                  <a:t>, 2018).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pt-BR" sz="1600" dirty="0"/>
                  <a:t>Processo computacionalmente rápido, uma vez que 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𝑠𝑖𝑠</m:t>
                        </m:r>
                      </m:sub>
                    </m:sSub>
                  </m:oMath>
                </a14:m>
                <a:r>
                  <a:rPr lang="pt-BR" sz="1600" dirty="0"/>
                  <a:t> , em geral, é invertida uma única vez. 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41276"/>
                <a:ext cx="8337162" cy="4563109"/>
              </a:xfrm>
              <a:prstGeom prst="rect">
                <a:avLst/>
              </a:prstGeom>
              <a:blipFill rotWithShape="1">
                <a:blip r:embed="rId2"/>
                <a:stretch>
                  <a:fillRect l="-219" t="-401" r="-1023" b="-1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9" t="29300" r="49879" b="53534"/>
          <a:stretch/>
        </p:blipFill>
        <p:spPr bwMode="auto">
          <a:xfrm>
            <a:off x="1610623" y="913284"/>
            <a:ext cx="2313305" cy="154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2" t="58137" r="48321" b="24916"/>
          <a:stretch/>
        </p:blipFill>
        <p:spPr bwMode="auto">
          <a:xfrm>
            <a:off x="5076056" y="943531"/>
            <a:ext cx="2679065" cy="1524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33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marL="1143000" indent="-1143000" algn="ctr">
              <a:buFont typeface="+mj-lt"/>
              <a:buAutoNum type="arabicPeriod"/>
            </a:pPr>
            <a:r>
              <a:rPr lang="pt-BR" sz="4800" dirty="0">
                <a:solidFill>
                  <a:schemeClr val="tx1"/>
                </a:solidFill>
              </a:rPr>
              <a:t>Apresentação</a:t>
            </a:r>
          </a:p>
          <a:p>
            <a:pPr algn="ctr"/>
            <a:r>
              <a:rPr lang="pt-BR" sz="4800" dirty="0">
                <a:solidFill>
                  <a:schemeClr val="tx1"/>
                </a:solidFill>
              </a:rPr>
              <a:t>do Problema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8D9755F-3F41-4577-BFFA-462AFC55A9F3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Fluxo de Potência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7337C89-E845-4CE1-A32B-6AAF3697274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Programa de fluxo de potencia OpenDSS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79512" y="841276"/>
            <a:ext cx="8337162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endParaRPr lang="pt-BR" sz="1600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endParaRPr lang="pt-BR" sz="1600" dirty="0"/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endParaRPr lang="pt-BR" sz="1600" dirty="0"/>
          </a:p>
          <a:p>
            <a:pPr algn="just">
              <a:spcBef>
                <a:spcPts val="600"/>
              </a:spcBef>
            </a:pP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179512" y="841276"/>
            <a:ext cx="8337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sz="1600" dirty="0"/>
              <a:t>O programa OpenDSS é uma ferramenta de simulação de sistemas elétricos dedicado ao segmento de distribuição. Seu desenvolvimento inicial é de 1997, mas em 2008, após ser adquirido pela </a:t>
            </a:r>
            <a:r>
              <a:rPr lang="pt-BR" sz="1600" i="1" dirty="0"/>
              <a:t>Electric Power Research Institute</a:t>
            </a:r>
            <a:r>
              <a:rPr lang="pt-BR" sz="1600" dirty="0"/>
              <a:t> – EPRI lançou-o sob uma licença de código aberto.</a:t>
            </a:r>
            <a:endParaRPr lang="pt-BR" sz="1600" dirty="0"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7380"/>
            <a:ext cx="7189573" cy="37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97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Fluxo de Potência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7337C89-E845-4CE1-A32B-6AAF3697274A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Funcionalidades do OpenDSS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79512" y="841276"/>
            <a:ext cx="833716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Possibilidade de simular </a:t>
            </a:r>
            <a:r>
              <a:rPr lang="pt-BR" dirty="0" smtClean="0">
                <a:cs typeface="Arial" panose="020B0604020202020204" pitchFamily="34" charset="0"/>
              </a:rPr>
              <a:t>os principais segmentos do SDMT, incluindo o SDBT</a:t>
            </a:r>
            <a:r>
              <a:rPr lang="pt-BR" dirty="0">
                <a:cs typeface="Arial" panose="020B0604020202020204" pitchFamily="34" charset="0"/>
              </a:rPr>
              <a:t>, transformadores, </a:t>
            </a:r>
            <a:r>
              <a:rPr lang="pt-BR" dirty="0" smtClean="0">
                <a:cs typeface="Arial" panose="020B0604020202020204" pitchFamily="34" charset="0"/>
              </a:rPr>
              <a:t>ramais e a presenção de Geração </a:t>
            </a:r>
            <a:r>
              <a:rPr lang="pt-BR" dirty="0">
                <a:cs typeface="Arial" panose="020B0604020202020204" pitchFamily="34" charset="0"/>
              </a:rPr>
              <a:t>Distribuída </a:t>
            </a:r>
            <a:r>
              <a:rPr lang="pt-BR" dirty="0" smtClean="0">
                <a:cs typeface="Arial" panose="020B0604020202020204" pitchFamily="34" charset="0"/>
              </a:rPr>
              <a:t>na MT </a:t>
            </a:r>
            <a:r>
              <a:rPr lang="pt-BR" dirty="0">
                <a:cs typeface="Arial" panose="020B0604020202020204" pitchFamily="34" charset="0"/>
              </a:rPr>
              <a:t>e BT;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Possibilidade de realizar o cálculo em diversos patamares de carga, por meio da utilização de curvas de carga típicas para os consumidores. </a:t>
            </a:r>
            <a:endParaRPr lang="pt-BR" dirty="0" smtClean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cs typeface="Arial" panose="020B0604020202020204" pitchFamily="34" charset="0"/>
              </a:rPr>
              <a:t>Velocidade </a:t>
            </a:r>
            <a:r>
              <a:rPr lang="pt-BR" dirty="0">
                <a:cs typeface="Arial" panose="020B0604020202020204" pitchFamily="34" charset="0"/>
              </a:rPr>
              <a:t>e eficiência computacional;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Possibilidade de automatização e customização do programa pelo usuário, por meio de linguagens de </a:t>
            </a:r>
            <a:r>
              <a:rPr lang="pt-BR" dirty="0" smtClean="0">
                <a:cs typeface="Arial" panose="020B0604020202020204" pitchFamily="34" charset="0"/>
              </a:rPr>
              <a:t>programação (Python</a:t>
            </a:r>
            <a:r>
              <a:rPr lang="pt-BR" dirty="0">
                <a:cs typeface="Arial" panose="020B0604020202020204" pitchFamily="34" charset="0"/>
              </a:rPr>
              <a:t>, </a:t>
            </a:r>
            <a:r>
              <a:rPr lang="pt-BR" dirty="0" smtClean="0">
                <a:cs typeface="Arial" panose="020B0604020202020204" pitchFamily="34" charset="0"/>
              </a:rPr>
              <a:t>Matlab, C# e etc);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85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Modelagem da carga Cemig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372FEC9-212D-4287-BE67-8E25537F0F78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Customização do OpenDSS do Autor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51520" y="837208"/>
            <a:ext cx="410445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O autor implementou em </a:t>
            </a:r>
            <a:r>
              <a:rPr lang="pt-BR" dirty="0" smtClean="0"/>
              <a:t>C# uma </a:t>
            </a:r>
            <a:r>
              <a:rPr lang="pt-BR" dirty="0"/>
              <a:t>customização do programa OpenDSS com </a:t>
            </a:r>
            <a:r>
              <a:rPr lang="pt-BR" dirty="0" smtClean="0"/>
              <a:t>as </a:t>
            </a:r>
            <a:r>
              <a:rPr lang="pt-BR" dirty="0"/>
              <a:t>funcionalidades de simulação dos modelos do SDEE e de carga propostos. </a:t>
            </a:r>
            <a:endParaRPr lang="pt-BR" dirty="0" smtClean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O código fonte </a:t>
            </a:r>
            <a:r>
              <a:rPr lang="pt-BR" dirty="0" smtClean="0"/>
              <a:t>encontra-se </a:t>
            </a:r>
            <a:r>
              <a:rPr lang="pt-BR" dirty="0"/>
              <a:t>publicado no repositório do </a:t>
            </a:r>
            <a:r>
              <a:rPr lang="pt-BR" dirty="0" smtClean="0"/>
              <a:t>autor. </a:t>
            </a:r>
            <a:endParaRPr lang="pt-BR" dirty="0"/>
          </a:p>
        </p:txBody>
      </p:sp>
      <p:pic>
        <p:nvPicPr>
          <p:cNvPr id="9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841276"/>
            <a:ext cx="4180926" cy="45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3.2Modelagem do SDEE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467D5EA-F03F-42D9-89BF-222AA95515B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spcBef>
                <a:spcPts val="600"/>
              </a:spcBef>
            </a:pPr>
            <a:r>
              <a:rPr lang="pt-BR" sz="3200" cap="none" dirty="0">
                <a:solidFill>
                  <a:schemeClr val="tx1"/>
                </a:solidFill>
                <a:ea typeface="+mn-ea"/>
                <a:cs typeface="Arial" panose="020B0604020202020204" pitchFamily="34" charset="0"/>
              </a:rPr>
              <a:t>Modelo da ANEEL (módulo nº7 do PRODIST)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pt-BR" b="1" dirty="0" smtClean="0">
                <a:solidFill>
                  <a:srgbClr val="FF0000"/>
                </a:solidFill>
              </a:rPr>
              <a:t>Premissas </a:t>
            </a:r>
            <a:r>
              <a:rPr lang="pt-BR" b="1" dirty="0">
                <a:solidFill>
                  <a:srgbClr val="FF0000"/>
                </a:solidFill>
              </a:rPr>
              <a:t>do modelo do </a:t>
            </a:r>
            <a:r>
              <a:rPr lang="pt-BR" b="1" dirty="0" smtClean="0">
                <a:solidFill>
                  <a:srgbClr val="FF0000"/>
                </a:solidFill>
              </a:rPr>
              <a:t>SDEE do </a:t>
            </a:r>
            <a:r>
              <a:rPr lang="pt-BR" b="1" dirty="0">
                <a:solidFill>
                  <a:srgbClr val="FF0000"/>
                </a:solidFill>
              </a:rPr>
              <a:t>PRODIST:</a:t>
            </a:r>
          </a:p>
          <a:p>
            <a:pPr marL="285750" lvl="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/>
              <a:t>Fator de potência de 0,92 para </a:t>
            </a:r>
            <a:r>
              <a:rPr lang="pt-BR" dirty="0" smtClean="0"/>
              <a:t>todas as cargas;</a:t>
            </a:r>
            <a:endParaRPr lang="en-GB" dirty="0"/>
          </a:p>
          <a:p>
            <a:pPr marL="285750" lvl="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/>
              <a:t>Perdas </a:t>
            </a:r>
            <a:r>
              <a:rPr lang="pt-BR" dirty="0" smtClean="0"/>
              <a:t>nos transformadores (no </a:t>
            </a:r>
            <a:r>
              <a:rPr lang="pt-BR" dirty="0"/>
              <a:t>cobre e a </a:t>
            </a:r>
            <a:r>
              <a:rPr lang="pt-BR" dirty="0" smtClean="0"/>
              <a:t>vazio) definidas pela </a:t>
            </a:r>
            <a:r>
              <a:rPr lang="pt-BR" dirty="0"/>
              <a:t>ABNT 5440/2014; </a:t>
            </a:r>
            <a:endParaRPr lang="en-GB" dirty="0"/>
          </a:p>
          <a:p>
            <a:pPr marL="285750" lvl="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u="sng" dirty="0">
                <a:solidFill>
                  <a:srgbClr val="FF0000"/>
                </a:solidFill>
              </a:rPr>
              <a:t>Potência ativa</a:t>
            </a:r>
            <a:r>
              <a:rPr lang="pt-BR" dirty="0">
                <a:solidFill>
                  <a:srgbClr val="FF0000"/>
                </a:solidFill>
              </a:rPr>
              <a:t>: 50% impedância constante “Z” e 50% potência constante “P”. </a:t>
            </a:r>
            <a:r>
              <a:rPr lang="pt-BR" u="sng" dirty="0">
                <a:solidFill>
                  <a:srgbClr val="FF0000"/>
                </a:solidFill>
              </a:rPr>
              <a:t>Potência reativa</a:t>
            </a:r>
            <a:r>
              <a:rPr lang="pt-BR" dirty="0">
                <a:solidFill>
                  <a:srgbClr val="FF0000"/>
                </a:solidFill>
              </a:rPr>
              <a:t>: 100% impedância constante “Z”; </a:t>
            </a:r>
            <a:endParaRPr lang="en-GB" dirty="0">
              <a:solidFill>
                <a:srgbClr val="FF0000"/>
              </a:solidFill>
            </a:endParaRPr>
          </a:p>
          <a:p>
            <a:pPr marL="285750" lvl="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Utilização </a:t>
            </a:r>
            <a:r>
              <a:rPr lang="pt-BR" u="sng" dirty="0" smtClean="0">
                <a:solidFill>
                  <a:srgbClr val="FF0000"/>
                </a:solidFill>
              </a:rPr>
              <a:t>somente</a:t>
            </a:r>
            <a:r>
              <a:rPr lang="pt-BR" dirty="0" smtClean="0">
                <a:solidFill>
                  <a:srgbClr val="FF0000"/>
                </a:solidFill>
              </a:rPr>
              <a:t> dos </a:t>
            </a:r>
            <a:r>
              <a:rPr lang="pt-BR" dirty="0">
                <a:solidFill>
                  <a:srgbClr val="FF0000"/>
                </a:solidFill>
              </a:rPr>
              <a:t>valores de impedência de sequência positiva para os arranjos de condutores trifásicos.</a:t>
            </a:r>
            <a:endParaRPr lang="en-GB" dirty="0">
              <a:solidFill>
                <a:srgbClr val="FF0000"/>
              </a:solidFill>
            </a:endParaRPr>
          </a:p>
          <a:p>
            <a:pPr marL="285750" lvl="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Não consideração </a:t>
            </a:r>
            <a:r>
              <a:rPr lang="pt-BR" dirty="0" smtClean="0">
                <a:solidFill>
                  <a:srgbClr val="FF0000"/>
                </a:solidFill>
              </a:rPr>
              <a:t>dos elementos </a:t>
            </a:r>
            <a:r>
              <a:rPr lang="pt-BR" dirty="0">
                <a:solidFill>
                  <a:srgbClr val="FF0000"/>
                </a:solidFill>
              </a:rPr>
              <a:t>de compensação de energia </a:t>
            </a:r>
            <a:r>
              <a:rPr lang="pt-BR" dirty="0" smtClean="0">
                <a:solidFill>
                  <a:srgbClr val="FF0000"/>
                </a:solidFill>
              </a:rPr>
              <a:t>reativa;</a:t>
            </a:r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/>
              <a:t>Ajuste da simulação com os valores de medição (consideração das PNTs);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4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600"/>
              </a:spcBef>
            </a:pPr>
            <a:r>
              <a:rPr lang="pt-BR" dirty="0">
                <a:solidFill>
                  <a:schemeClr val="tx1"/>
                </a:solidFill>
              </a:rPr>
              <a:t>Modelagem do SDEE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 smtClean="0">
                <a:solidFill>
                  <a:srgbClr val="FF0000"/>
                </a:solidFill>
              </a:rPr>
              <a:t>Características:</a:t>
            </a:r>
            <a:endParaRPr lang="pt-BR" b="1" dirty="0">
              <a:solidFill>
                <a:srgbClr val="FF0000"/>
              </a:solidFill>
            </a:endParaRPr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dos bancos de capacitores;</a:t>
            </a:r>
            <a:endParaRPr lang="pt-BR" b="1" dirty="0"/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das Impedências de Sequência Zero, </a:t>
            </a:r>
            <a:r>
              <a:rPr lang="pt-BR" dirty="0" smtClean="0"/>
              <a:t>calculadas </a:t>
            </a:r>
            <a:r>
              <a:rPr lang="pt-BR" dirty="0"/>
              <a:t>com </a:t>
            </a:r>
            <a:r>
              <a:rPr lang="pt-BR" dirty="0" smtClean="0"/>
              <a:t>valor médio da resistividade </a:t>
            </a:r>
            <a:r>
              <a:rPr lang="pt-BR" dirty="0"/>
              <a:t>do </a:t>
            </a:r>
            <a:r>
              <a:rPr lang="pt-BR" dirty="0" smtClean="0"/>
              <a:t>solo </a:t>
            </a:r>
            <a:r>
              <a:rPr lang="pt-BR" dirty="0"/>
              <a:t>do Estado de Minas Gerais;</a:t>
            </a:r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de curvas de carga individuais para </a:t>
            </a:r>
            <a:r>
              <a:rPr lang="pt-BR" dirty="0" smtClean="0"/>
              <a:t>os cliente de MT;</a:t>
            </a:r>
            <a:endParaRPr lang="en-GB" dirty="0"/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dos geradores distribuídos de MT e BT.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  <a:endParaRPr lang="pt-B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3399" y="913284"/>
                <a:ext cx="8265154" cy="1930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 algn="just">
                  <a:spcBef>
                    <a:spcPts val="600"/>
                  </a:spcBef>
                </a:pPr>
                <a:r>
                  <a:rPr lang="pt-BR" b="1" dirty="0" smtClean="0">
                    <a:solidFill>
                      <a:srgbClr val="FF0000"/>
                    </a:solidFill>
                  </a:rPr>
                  <a:t>Revisão </a:t>
                </a:r>
                <a:r>
                  <a:rPr lang="pt-BR" b="1" dirty="0">
                    <a:solidFill>
                      <a:srgbClr val="FF0000"/>
                    </a:solidFill>
                  </a:rPr>
                  <a:t>da Teoria de Parâmetros de Linha</a:t>
                </a:r>
              </a:p>
              <a:p>
                <a:pPr marL="0" lvl="2" algn="just">
                  <a:spcBef>
                    <a:spcPts val="600"/>
                  </a:spcBef>
                </a:pPr>
                <a:r>
                  <a:rPr lang="pt-BR" dirty="0"/>
                  <a:t>1. A matriz de “impedância de fases” é construída: onde os elementos da diagononal são as </a:t>
                </a:r>
                <a:r>
                  <a:rPr lang="pt-BR" u="sng" dirty="0"/>
                  <a:t>impedâncias próprias dos condutores</a:t>
                </a:r>
                <a:r>
                  <a:rPr lang="pt-BR" dirty="0"/>
                  <a:t> e os elementos fora da diagonal as </a:t>
                </a:r>
                <a:r>
                  <a:rPr lang="pt-BR" u="sng" dirty="0"/>
                  <a:t>impedâncias mútuas</a:t>
                </a:r>
                <a:r>
                  <a:rPr lang="pt-BR" dirty="0"/>
                  <a:t>.</a:t>
                </a:r>
              </a:p>
              <a:p>
                <a:pPr marL="0" lvl="2" algn="just">
                  <a:spcBef>
                    <a:spcPts val="600"/>
                  </a:spcBef>
                </a:pPr>
                <a:r>
                  <a:rPr lang="pt-BR" dirty="0"/>
                  <a:t>2. A cada </a:t>
                </a:r>
                <a:r>
                  <a:rPr lang="pt-BR" dirty="0" smtClean="0"/>
                  <a:t>elemento desta matriz é </a:t>
                </a:r>
                <a:r>
                  <a:rPr lang="pt-BR" dirty="0"/>
                  <a:t>adicionada um valor de impedância, conhecido como impedância de retorno pela terra de Carson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pt-BR" dirty="0"/>
                  <a:t>.  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99" y="913284"/>
                <a:ext cx="8265154" cy="1930785"/>
              </a:xfrm>
              <a:prstGeom prst="rect">
                <a:avLst/>
              </a:prstGeom>
              <a:blipFill rotWithShape="1">
                <a:blip r:embed="rId2"/>
                <a:stretch>
                  <a:fillRect l="-664" t="-1577" r="-1255" b="-3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61" y="2916907"/>
            <a:ext cx="2512234" cy="23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073524"/>
                <a:ext cx="5040560" cy="97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𝑍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073524"/>
                <a:ext cx="5040560" cy="975460"/>
              </a:xfrm>
              <a:prstGeom prst="rect">
                <a:avLst/>
              </a:prstGeom>
              <a:blipFill rotWithShape="1">
                <a:blip r:embed="rId4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1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  <a:endParaRPr lang="pt-B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</a:rPr>
              <a:t>Revisão da Teoria de Parâmetros de Linha</a:t>
            </a:r>
          </a:p>
          <a:p>
            <a:pPr marL="0" lvl="2" algn="just">
              <a:spcBef>
                <a:spcPts val="600"/>
              </a:spcBef>
            </a:pPr>
            <a:r>
              <a:rPr lang="pt-BR" dirty="0" smtClean="0"/>
              <a:t>Em </a:t>
            </a:r>
            <a:r>
              <a:rPr lang="pt-BR" dirty="0"/>
              <a:t>1926, John Carson desenvolveu um conjunto de equações para o cálculo das impedâncias próprias e mútuas de linhas de transmissão levando em consideração a corrente retornada pela terra.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3528" y="2406695"/>
                <a:ext cx="5572737" cy="20349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lvl="2" algn="just"/>
                <a:r>
                  <a:rPr lang="pt-BR" dirty="0"/>
                  <a:t>Com a sua teoria, Carson conseguiu determinar a impedância de retorno do solo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Ω</m:t>
                      </m:r>
                      <m:r>
                        <a:rPr lang="pt-BR" i="1">
                          <a:latin typeface="Cambria Math"/>
                        </a:rPr>
                        <m:t>/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GB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658.5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𝜌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𝑓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Ω</m:t>
                      </m:r>
                      <m:r>
                        <a:rPr lang="pt-BR" i="1">
                          <a:latin typeface="Cambria Math"/>
                        </a:rPr>
                        <m:t>/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06695"/>
                <a:ext cx="5572737" cy="2034981"/>
              </a:xfrm>
              <a:prstGeom prst="rect">
                <a:avLst/>
              </a:prstGeom>
              <a:blipFill rotWithShape="1">
                <a:blip r:embed="rId2"/>
                <a:stretch>
                  <a:fillRect l="-764" t="-1190" r="-174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444208" y="2377796"/>
            <a:ext cx="1639824" cy="22799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912" y="4761090"/>
            <a:ext cx="302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John Carson (fonte: </a:t>
            </a:r>
            <a:r>
              <a:rPr lang="pt-BR" dirty="0" smtClean="0">
                <a:hlinkClick r:id="rId4"/>
              </a:rPr>
              <a:t>wikipedia</a:t>
            </a:r>
            <a:r>
              <a:rPr lang="pt-BR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4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600"/>
              </a:spcBef>
            </a:pPr>
            <a:r>
              <a:rPr lang="pt-BR" dirty="0">
                <a:solidFill>
                  <a:schemeClr val="tx1"/>
                </a:solidFill>
              </a:rPr>
              <a:t>Modelagem do SDEE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sz="1600" dirty="0" smtClean="0"/>
              <a:t>Consideração </a:t>
            </a:r>
            <a:r>
              <a:rPr lang="pt-BR" sz="1600" dirty="0"/>
              <a:t>de valores de resistividade do solo mais próximos à realidade do Estado de Minas Gerais no cálculo dos parâmetros das linhas de distribuição.</a:t>
            </a:r>
          </a:p>
        </p:txBody>
      </p:sp>
      <p:pic>
        <p:nvPicPr>
          <p:cNvPr id="8" name="Picture 4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9" y="1417339"/>
            <a:ext cx="4945741" cy="381054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9" name="Retângulo 2"/>
          <p:cNvSpPr/>
          <p:nvPr/>
        </p:nvSpPr>
        <p:spPr>
          <a:xfrm>
            <a:off x="319759" y="5227883"/>
            <a:ext cx="7652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Resistividade do solo do Estado de Minas Gerais. Fonte: (Cemig,1992)</a:t>
            </a:r>
          </a:p>
        </p:txBody>
      </p:sp>
      <p:pic>
        <p:nvPicPr>
          <p:cNvPr id="12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57500"/>
            <a:ext cx="1072330" cy="162057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4" name="Retângulo 2"/>
          <p:cNvSpPr/>
          <p:nvPr/>
        </p:nvSpPr>
        <p:spPr>
          <a:xfrm>
            <a:off x="5464904" y="1921396"/>
            <a:ext cx="2008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Média </a:t>
            </a:r>
            <a:r>
              <a:rPr lang="pt-BR" sz="1600" dirty="0" smtClean="0">
                <a:solidFill>
                  <a:srgbClr val="FF0000"/>
                </a:solidFill>
              </a:rPr>
              <a:t>de 226 pontos de medição: </a:t>
            </a:r>
            <a:r>
              <a:rPr lang="pt-BR" sz="1600" dirty="0">
                <a:solidFill>
                  <a:srgbClr val="FF0000"/>
                </a:solidFill>
              </a:rPr>
              <a:t>4.457</a:t>
            </a:r>
            <a:r>
              <a:rPr lang="el-GR" sz="1600" dirty="0">
                <a:solidFill>
                  <a:srgbClr val="FF0000"/>
                </a:solidFill>
              </a:rPr>
              <a:t>Ω</a:t>
            </a:r>
            <a:r>
              <a:rPr lang="pt-BR" sz="1600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631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  <a:endParaRPr lang="pt-B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39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769268"/>
            <a:ext cx="82651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</a:rPr>
              <a:t>Resultados:</a:t>
            </a:r>
          </a:p>
          <a:p>
            <a:pPr marL="0" lvl="2" algn="just"/>
            <a:r>
              <a:rPr lang="pt-BR" sz="1600" dirty="0"/>
              <a:t>Calculou-se os parâmetros das Linhas de Distribuição mais frequentes da Cemig: com 12 arranjos de MT trifásicos, 4 monofásicos de MT e 8 de BT cobre-se, respectivamente, </a:t>
            </a:r>
            <a:r>
              <a:rPr lang="pt-BR" sz="1600" b="1" dirty="0"/>
              <a:t>99% </a:t>
            </a:r>
            <a:r>
              <a:rPr lang="pt-BR" sz="1600" dirty="0"/>
              <a:t>e</a:t>
            </a:r>
            <a:r>
              <a:rPr lang="pt-BR" sz="1600" b="1" dirty="0"/>
              <a:t> 89% </a:t>
            </a:r>
            <a:r>
              <a:rPr lang="pt-BR" sz="1600" dirty="0"/>
              <a:t>da extensão da rede de MT e BT da Cemig D.</a:t>
            </a:r>
            <a:endParaRPr lang="pt-BR" sz="1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56978"/>
              </p:ext>
            </p:extLst>
          </p:nvPr>
        </p:nvGraphicFramePr>
        <p:xfrm>
          <a:off x="709051" y="1921396"/>
          <a:ext cx="7293849" cy="346744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690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3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2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29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29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290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290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7831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9011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7831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9011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18443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Fase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Rho = 100 ohm.m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Rho = 4557 ohm.m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 Cond. 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Bitola 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R1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X1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R0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X0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R0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acres.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X0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acres.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CAB102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21,15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1,5501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0,4543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1,9885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1,7453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2,1462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7,93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2,0127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15,32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CAB103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33,63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0,9744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0,4367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1,4128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1,7277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1,5706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11,17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1,9951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15,48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CAB104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1/0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53,43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0,6132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0,4192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1,0615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1,5589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1,2068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13,69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1,7491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12,20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CAB107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4/0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107,20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0,3062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0,3927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0,7054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1,3851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0,8135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15,32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1,5195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9,70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CAB108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336,6 MCM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170,50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0,1952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0,3565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0,5944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1,3489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0,7025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18,19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1,4833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9,96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CAB202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21,15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1,5379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0,4746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1,9793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1,6718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2,139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8,07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1,9372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15,88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CAB203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33,63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0,9663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0,4570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1,4077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1,6542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1,5651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11,18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1,9196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16,04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CAB204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1/0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53,43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0,6131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0,4396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1,0651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1,4836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1,2121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13,80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1,6709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12,62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CAB207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4/0 AWG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107,20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0,3061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0,4133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0,7103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1,3103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0,8205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15,51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1,4417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10,03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CAB208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336,6 MCM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 smtClean="0">
                          <a:effectLst/>
                        </a:rPr>
                        <a:t>170,50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0,1951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0,3871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0,5993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1,2842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0,7095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18,39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1,4156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10,23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CABA06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</a:rPr>
                        <a:t>P, </a:t>
                      </a:r>
                      <a:r>
                        <a:rPr lang="en-GB" sz="1100" u="none" strike="noStrike" dirty="0">
                          <a:effectLst/>
                        </a:rPr>
                        <a:t>XLPE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50,00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0,7314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0,3035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1,1707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1,8013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1,3041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11,39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2,0219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12,25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CABA08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</a:rPr>
                        <a:t>P, </a:t>
                      </a:r>
                      <a:r>
                        <a:rPr lang="en-GB" sz="1100" u="none" strike="noStrike" dirty="0">
                          <a:effectLst/>
                        </a:rPr>
                        <a:t>XLPE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150,00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0,2347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0,2409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0,6258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1,5956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0,7241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15,71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1,7654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10,64</a:t>
                      </a:r>
                      <a:r>
                        <a:rPr lang="en-GB" sz="1100" u="none" strike="noStrike" dirty="0">
                          <a:effectLst/>
                        </a:rPr>
                        <a:t>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377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média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1" u="none" strike="noStrike" dirty="0" smtClean="0">
                          <a:effectLst/>
                        </a:rPr>
                        <a:t>13,36</a:t>
                      </a:r>
                      <a:r>
                        <a:rPr lang="en-GB" sz="1400" b="1" u="none" strike="noStrike" dirty="0">
                          <a:effectLst/>
                        </a:rPr>
                        <a:t>%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média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1" u="none" strike="noStrike" dirty="0" smtClean="0">
                          <a:effectLst/>
                        </a:rPr>
                        <a:t>12,53</a:t>
                      </a:r>
                      <a:r>
                        <a:rPr lang="en-GB" sz="1400" b="1" u="none" strike="noStrike" dirty="0">
                          <a:effectLst/>
                        </a:rPr>
                        <a:t>%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89" marR="11689" marT="11689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771800" y="5377780"/>
            <a:ext cx="3689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pt-BR" sz="1600" b="1" dirty="0"/>
              <a:t>OBS</a:t>
            </a:r>
            <a:r>
              <a:rPr lang="pt-BR" sz="1600" dirty="0"/>
              <a:t>: valores de R1,X1,R0,X0 em ohms/km</a:t>
            </a:r>
            <a:endParaRPr lang="pt-BR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C54CC7DA-C75D-4E99-A934-E1D7A4D2ECF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3527" y="1993404"/>
            <a:ext cx="826835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</a:rPr>
              <a:t>O que são perdas </a:t>
            </a:r>
            <a:r>
              <a:rPr lang="pt-BR" b="1" dirty="0" smtClean="0">
                <a:solidFill>
                  <a:srgbClr val="FF0000"/>
                </a:solidFill>
              </a:rPr>
              <a:t>técnicas de energia?</a:t>
            </a:r>
            <a:endParaRPr lang="pt-BR" b="1" dirty="0">
              <a:solidFill>
                <a:srgbClr val="FF0000"/>
              </a:solidFill>
            </a:endParaRPr>
          </a:p>
          <a:p>
            <a:pPr algn="just">
              <a:spcBef>
                <a:spcPts val="600"/>
              </a:spcBef>
            </a:pPr>
            <a:r>
              <a:rPr lang="pt-BR" dirty="0"/>
              <a:t>As </a:t>
            </a:r>
            <a:r>
              <a:rPr lang="pt-BR" b="1" dirty="0"/>
              <a:t>perdas de energia </a:t>
            </a:r>
            <a:r>
              <a:rPr lang="pt-BR" dirty="0"/>
              <a:t>são inerentes ao processo de geração, transmissão e distribuição de energia e são compostas principalmente por perdas devido ao </a:t>
            </a:r>
            <a:r>
              <a:rPr lang="pt-BR" b="1" dirty="0"/>
              <a:t>efeito Joule </a:t>
            </a:r>
            <a:r>
              <a:rPr lang="pt-BR" dirty="0"/>
              <a:t>em condutores das linhas de AT e redes de MT e BT, transformadores de AT e MT, equipamentos, ramais de ligação, medidores e conexões.</a:t>
            </a:r>
            <a:endParaRPr lang="en-US" dirty="0"/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3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600"/>
              </a:spcBef>
            </a:pPr>
            <a:r>
              <a:rPr lang="pt-BR" dirty="0">
                <a:solidFill>
                  <a:schemeClr val="tx1"/>
                </a:solidFill>
              </a:rPr>
              <a:t>Modelagem do SDEE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</a:rPr>
              <a:t>Características do modelo do SDEE proposto:</a:t>
            </a:r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dos bancos de capacitores;</a:t>
            </a:r>
            <a:endParaRPr lang="pt-BR" b="1" dirty="0"/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/>
              <a:t>Consideração das Impedências de Sequência Zero, calculados com valores da Resistividade do Solo do Estado de Minas Gerais;</a:t>
            </a:r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>
                <a:solidFill>
                  <a:srgbClr val="FF0000"/>
                </a:solidFill>
              </a:rPr>
              <a:t>Consideração de curvas de carga individuais para </a:t>
            </a:r>
            <a:r>
              <a:rPr lang="pt-BR" dirty="0" smtClean="0">
                <a:solidFill>
                  <a:srgbClr val="FF0000"/>
                </a:solidFill>
              </a:rPr>
              <a:t>os clientes de MT;</a:t>
            </a:r>
            <a:endParaRPr lang="en-GB" dirty="0">
              <a:solidFill>
                <a:srgbClr val="FF0000"/>
              </a:solidFill>
            </a:endParaRPr>
          </a:p>
          <a:p>
            <a:pPr marL="342900" lvl="2" indent="-342900" algn="just">
              <a:spcBef>
                <a:spcPts val="600"/>
              </a:spcBef>
              <a:buFontTx/>
              <a:buAutoNum type="arabicPeriod"/>
            </a:pPr>
            <a:r>
              <a:rPr lang="pt-BR" dirty="0">
                <a:solidFill>
                  <a:srgbClr val="FF0000"/>
                </a:solidFill>
              </a:rPr>
              <a:t>Consideração dos geradores distribuídos de MT e BT.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  <a:endParaRPr lang="pt-B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 smtClean="0">
                <a:cs typeface="Arial" panose="020B0604020202020204" pitchFamily="34" charset="0"/>
              </a:rPr>
              <a:t>Curvas </a:t>
            </a:r>
            <a:r>
              <a:rPr lang="pt-BR" b="1" dirty="0">
                <a:cs typeface="Arial" panose="020B0604020202020204" pitchFamily="34" charset="0"/>
              </a:rPr>
              <a:t>de carga individuais para </a:t>
            </a:r>
            <a:r>
              <a:rPr lang="pt-BR" b="1" dirty="0" smtClean="0">
                <a:cs typeface="Arial" panose="020B0604020202020204" pitchFamily="34" charset="0"/>
              </a:rPr>
              <a:t>os clientes de MT</a:t>
            </a:r>
            <a:endParaRPr lang="pt-BR" b="1" dirty="0">
              <a:cs typeface="Arial" panose="020B0604020202020204" pitchFamily="34" charset="0"/>
            </a:endParaRPr>
          </a:p>
          <a:p>
            <a:pPr marL="0" lvl="2" algn="just">
              <a:spcBef>
                <a:spcPts val="600"/>
              </a:spcBef>
            </a:pPr>
            <a:r>
              <a:rPr lang="pt-BR" sz="1600" dirty="0"/>
              <a:t>Criação de uma curva típica diária, em p.u., para cada cliente, baseada na média horária dos dados de medição.</a:t>
            </a:r>
            <a:endParaRPr lang="pt-BR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292" y="5377780"/>
            <a:ext cx="88219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Curva típica diária </a:t>
            </a:r>
            <a:r>
              <a:rPr lang="pt-BR" sz="1400" dirty="0" smtClean="0"/>
              <a:t>(p.u.) de potência ativa </a:t>
            </a:r>
            <a:r>
              <a:rPr lang="pt-BR" sz="1400" dirty="0"/>
              <a:t>e fator de potência de um cliente de MT da Cemig D. Fonte do autor.</a:t>
            </a:r>
            <a:endParaRPr lang="en-GB" sz="1400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3945"/>
              </p:ext>
            </p:extLst>
          </p:nvPr>
        </p:nvGraphicFramePr>
        <p:xfrm>
          <a:off x="1569355" y="1896117"/>
          <a:ext cx="5573241" cy="346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06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Modelagem do SDEE</a:t>
            </a:r>
            <a:endParaRPr lang="pt-BR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Modelo SDEE proposto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ts val="600"/>
              </a:spcBef>
            </a:pPr>
            <a:r>
              <a:rPr lang="pt-BR" b="1" dirty="0" smtClean="0">
                <a:cs typeface="Arial" panose="020B0604020202020204" pitchFamily="34" charset="0"/>
              </a:rPr>
              <a:t>Consideração </a:t>
            </a:r>
            <a:r>
              <a:rPr lang="pt-BR" b="1" dirty="0">
                <a:cs typeface="Arial" panose="020B0604020202020204" pitchFamily="34" charset="0"/>
              </a:rPr>
              <a:t>dos geradores distribuídos de MT e BT</a:t>
            </a:r>
          </a:p>
          <a:p>
            <a:pPr marL="285750" lvl="2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sz="1600" dirty="0">
                <a:cs typeface="Arial" panose="020B0604020202020204" pitchFamily="34" charset="0"/>
              </a:rPr>
              <a:t>Para geradores de MT a curva é criada por meio das medições da energia injetada ao longo do alimentador;</a:t>
            </a:r>
          </a:p>
          <a:p>
            <a:pPr marL="285750" lvl="2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sz="1600" dirty="0">
                <a:cs typeface="Arial" panose="020B0604020202020204" pitchFamily="34" charset="0"/>
              </a:rPr>
              <a:t>Para geradores de BT é utilizada uma curva típica, em p.u., que aproxime do comportamento da geração distribuída.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36129" y="5183242"/>
            <a:ext cx="82651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smtClean="0"/>
              <a:t>Curva </a:t>
            </a:r>
            <a:r>
              <a:rPr lang="pt-BR" sz="1600" dirty="0"/>
              <a:t>real de geração da Usina Fotovoltaica do Mineirão 1,42MWp</a:t>
            </a:r>
            <a:r>
              <a:rPr lang="pt-BR" sz="1600" dirty="0" smtClean="0"/>
              <a:t>. Fonte: autor.</a:t>
            </a:r>
            <a:endParaRPr lang="en-GB" sz="1600" dirty="0"/>
          </a:p>
        </p:txBody>
      </p:sp>
      <p:graphicFrame>
        <p:nvGraphicFramePr>
          <p:cNvPr id="12" name="Gráfico 9"/>
          <p:cNvGraphicFramePr/>
          <p:nvPr>
            <p:extLst>
              <p:ext uri="{D42A27DB-BD31-4B8C-83A1-F6EECF244321}">
                <p14:modId xmlns:p14="http://schemas.microsoft.com/office/powerpoint/2010/main" val="473407034"/>
              </p:ext>
            </p:extLst>
          </p:nvPr>
        </p:nvGraphicFramePr>
        <p:xfrm>
          <a:off x="1871700" y="2569468"/>
          <a:ext cx="4968552" cy="255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28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4. Formulação Matemática do Problema de Otimização 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49A8F9F-7BDD-4F0B-86C5-DFC5CE2F8FF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36317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4.1 Formulação Matemática</a:t>
            </a:r>
          </a:p>
          <a:p>
            <a:endParaRPr lang="pt-BR" b="1" dirty="0"/>
          </a:p>
          <a:p>
            <a:r>
              <a:rPr lang="pt-BR" b="1" dirty="0"/>
              <a:t>4.2 Algoritmos </a:t>
            </a:r>
            <a:r>
              <a:rPr lang="pt-BR" b="1" dirty="0" smtClean="0"/>
              <a:t>Evolucionários</a:t>
            </a:r>
            <a:endParaRPr lang="pt-BR" b="1" dirty="0"/>
          </a:p>
          <a:p>
            <a:endParaRPr lang="pt-BR" dirty="0"/>
          </a:p>
          <a:p>
            <a:r>
              <a:rPr lang="pt-BR" b="1" dirty="0"/>
              <a:t>4.3 Técnicas de Codificação do Indivíduo</a:t>
            </a:r>
          </a:p>
          <a:p>
            <a:r>
              <a:rPr lang="pt-BR" b="1" dirty="0"/>
              <a:t> </a:t>
            </a:r>
          </a:p>
          <a:p>
            <a:r>
              <a:rPr lang="pt-BR" b="1" dirty="0"/>
              <a:t>4.4 Algoritmo para a criação da população inicial</a:t>
            </a:r>
          </a:p>
          <a:p>
            <a:endParaRPr lang="pt-BR" b="1" dirty="0"/>
          </a:p>
          <a:p>
            <a:r>
              <a:rPr lang="pt-BR" b="1" dirty="0"/>
              <a:t>4.5 Busca Local – Branch Exchange</a:t>
            </a:r>
          </a:p>
          <a:p>
            <a:endParaRPr lang="pt-BR" b="1" dirty="0"/>
          </a:p>
          <a:p>
            <a:r>
              <a:rPr lang="pt-BR" b="1" dirty="0"/>
              <a:t>4.6 Outras aplicações da teoria dos grafos</a:t>
            </a:r>
          </a:p>
          <a:p>
            <a:endParaRPr lang="pt-BR" b="1" dirty="0"/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689002"/>
            <a:ext cx="444500" cy="849694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Formulação Matemática do Problema de Otimização</a:t>
            </a:r>
          </a:p>
        </p:txBody>
      </p:sp>
    </p:spTree>
    <p:extLst>
      <p:ext uri="{BB962C8B-B14F-4D97-AF65-F5344CB8AC3E}">
        <p14:creationId xmlns:p14="http://schemas.microsoft.com/office/powerpoint/2010/main" val="21476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Modelo Matemático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1978279-98AC-45E9-A1EB-3ECD0449A07D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Modelo Matemático: Função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79512" y="843681"/>
                <a:ext cx="8337162" cy="319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pt-BR" dirty="0" smtClean="0"/>
                  <a:t>O valor de perdas técnicas é expresso pelo equação (Lavorato </a:t>
                </a:r>
                <a:r>
                  <a:rPr lang="pt-BR" i="1" dirty="0"/>
                  <a:t>et al</a:t>
                </a:r>
                <a:r>
                  <a:rPr lang="pt-BR" dirty="0"/>
                  <a:t>., 2012):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𝑃𝑇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pt-BR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/>
                            </a:rPr>
                            <m:t>𝑙</m:t>
                          </m:r>
                          <m:r>
                            <a:rPr lang="pt-BR" i="1">
                              <a:latin typeface="Cambria Math"/>
                            </a:rPr>
                            <m:t>𝜖</m:t>
                          </m:r>
                          <m:r>
                            <a:rPr lang="pt-BR" i="1">
                              <a:latin typeface="Cambria Math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i="1">
                                  <a:latin typeface="Cambria Math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  <a:p>
                <a:pPr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pt-BR" i="1" dirty="0">
                    <a:latin typeface="Cambria Math"/>
                  </a:rPr>
                  <a:t/>
                </a:r>
                <a:br>
                  <a:rPr lang="pt-BR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pt-BR" dirty="0"/>
                  <a:t> Conjunto das linhas de distribuição no SDEE;</a:t>
                </a:r>
              </a:p>
              <a:p>
                <a:pPr algn="just"/>
                <a:r>
                  <a:rPr lang="pt-BR" dirty="0"/>
                  <a:t>X vetor de estados representando a configuração do SDEE;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𝑘𝑗</m:t>
                        </m:r>
                      </m:sub>
                    </m:sSub>
                  </m:oMath>
                </a14:m>
                <a:r>
                  <a:rPr lang="pt-BR" dirty="0"/>
                  <a:t> estado </a:t>
                </a:r>
                <a:r>
                  <a:rPr lang="pt-BR" dirty="0" smtClean="0"/>
                  <a:t>da </a:t>
                </a:r>
                <a:r>
                  <a:rPr lang="pt-BR" dirty="0"/>
                  <a:t>linha (aberta ou fechada) entre as barras k e </a:t>
                </a:r>
                <a:r>
                  <a:rPr lang="pt-BR" dirty="0" smtClean="0"/>
                  <a:t>j;</a:t>
                </a:r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𝑘𝑗</m:t>
                        </m:r>
                      </m:sub>
                    </m:sSub>
                  </m:oMath>
                </a14:m>
                <a:r>
                  <a:rPr lang="pt-BR" dirty="0"/>
                  <a:t> é a condutância do elemento referente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𝑘</m:t>
                    </m:r>
                  </m:oMath>
                </a14:m>
                <a:r>
                  <a:rPr lang="pt-BR" dirty="0"/>
                  <a:t>-ésima linha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𝑗</m:t>
                    </m:r>
                  </m:oMath>
                </a14:m>
                <a:r>
                  <a:rPr lang="pt-BR" dirty="0"/>
                  <a:t>-ésima coluna da matriz de admitância nodal do sistema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𝑆𝐼𝑆</m:t>
                        </m:r>
                      </m:sub>
                    </m:sSub>
                    <m:r>
                      <a:rPr lang="pt-BR" b="0" i="0" smtClean="0">
                        <a:latin typeface="Cambria Math"/>
                      </a:rPr>
                      <m:t>;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pt-BR" dirty="0"/>
                  <a:t> tensão na barra k.</a:t>
                </a: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43681"/>
                <a:ext cx="8337162" cy="3193759"/>
              </a:xfrm>
              <a:prstGeom prst="rect">
                <a:avLst/>
              </a:prstGeom>
              <a:blipFill rotWithShape="1">
                <a:blip r:embed="rId2"/>
                <a:stretch>
                  <a:fillRect l="-585" t="-954" b="-17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Canvas 4109"/>
          <p:cNvGrpSpPr/>
          <p:nvPr/>
        </p:nvGrpSpPr>
        <p:grpSpPr>
          <a:xfrm>
            <a:off x="4808808" y="3589200"/>
            <a:ext cx="3571733" cy="1639863"/>
            <a:chOff x="0" y="0"/>
            <a:chExt cx="2749550" cy="126238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2749550" cy="126238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60776" y="621665"/>
              <a:ext cx="176463" cy="17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212830"/>
                  </a:solidFill>
                  <a:effectLst/>
                  <a:latin typeface="Arial"/>
                  <a:ea typeface="Times New Roman"/>
                  <a:cs typeface="Arial"/>
                </a:rPr>
                <a:t>jBkj</a:t>
              </a:r>
              <a:endParaRPr lang="en-GB" sz="1100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p:cxnSp>
          <p:nvCxnSpPr>
            <p:cNvPr id="13" name="Line 6"/>
            <p:cNvCxnSpPr/>
            <p:nvPr/>
          </p:nvCxnSpPr>
          <p:spPr bwMode="auto">
            <a:xfrm>
              <a:off x="2059305" y="262255"/>
              <a:ext cx="0" cy="28702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Line 7"/>
            <p:cNvCxnSpPr/>
            <p:nvPr/>
          </p:nvCxnSpPr>
          <p:spPr bwMode="auto">
            <a:xfrm>
              <a:off x="2059305" y="742315"/>
              <a:ext cx="0" cy="30099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Line 8"/>
            <p:cNvCxnSpPr/>
            <p:nvPr/>
          </p:nvCxnSpPr>
          <p:spPr bwMode="auto">
            <a:xfrm>
              <a:off x="1957705" y="1043305"/>
              <a:ext cx="20383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Line 9"/>
            <p:cNvCxnSpPr/>
            <p:nvPr/>
          </p:nvCxnSpPr>
          <p:spPr bwMode="auto">
            <a:xfrm>
              <a:off x="1991360" y="1089025"/>
              <a:ext cx="13652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Line 10"/>
            <p:cNvCxnSpPr/>
            <p:nvPr/>
          </p:nvCxnSpPr>
          <p:spPr bwMode="auto">
            <a:xfrm>
              <a:off x="2025015" y="1135380"/>
              <a:ext cx="6921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Line 11"/>
            <p:cNvCxnSpPr/>
            <p:nvPr/>
          </p:nvCxnSpPr>
          <p:spPr bwMode="auto">
            <a:xfrm>
              <a:off x="685165" y="262255"/>
              <a:ext cx="0" cy="28702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Line 12"/>
            <p:cNvCxnSpPr/>
            <p:nvPr/>
          </p:nvCxnSpPr>
          <p:spPr bwMode="auto">
            <a:xfrm>
              <a:off x="685165" y="742315"/>
              <a:ext cx="0" cy="30099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Line 13"/>
            <p:cNvCxnSpPr/>
            <p:nvPr/>
          </p:nvCxnSpPr>
          <p:spPr bwMode="auto">
            <a:xfrm>
              <a:off x="583565" y="1043305"/>
              <a:ext cx="20383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Line 14"/>
            <p:cNvCxnSpPr/>
            <p:nvPr/>
          </p:nvCxnSpPr>
          <p:spPr bwMode="auto">
            <a:xfrm>
              <a:off x="617220" y="1089025"/>
              <a:ext cx="13652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Line 15"/>
            <p:cNvCxnSpPr/>
            <p:nvPr/>
          </p:nvCxnSpPr>
          <p:spPr bwMode="auto">
            <a:xfrm>
              <a:off x="650875" y="1135380"/>
              <a:ext cx="6921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Line 16"/>
            <p:cNvCxnSpPr/>
            <p:nvPr/>
          </p:nvCxnSpPr>
          <p:spPr bwMode="auto">
            <a:xfrm flipH="1">
              <a:off x="1806575" y="262255"/>
              <a:ext cx="252730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Line 17"/>
            <p:cNvCxnSpPr/>
            <p:nvPr/>
          </p:nvCxnSpPr>
          <p:spPr bwMode="auto">
            <a:xfrm flipH="1">
              <a:off x="342265" y="262255"/>
              <a:ext cx="342900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37820" y="250825"/>
              <a:ext cx="8890" cy="635"/>
            </a:xfrm>
            <a:custGeom>
              <a:avLst/>
              <a:gdLst>
                <a:gd name="T0" fmla="*/ 28 w 55"/>
                <a:gd name="T1" fmla="*/ 0 h 5"/>
                <a:gd name="T2" fmla="*/ 0 w 55"/>
                <a:gd name="T3" fmla="*/ 5 h 5"/>
                <a:gd name="T4" fmla="*/ 55 w 55"/>
                <a:gd name="T5" fmla="*/ 5 h 5"/>
                <a:gd name="T6" fmla="*/ 28 w 5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">
                  <a:moveTo>
                    <a:pt x="28" y="0"/>
                  </a:moveTo>
                  <a:lnTo>
                    <a:pt x="0" y="5"/>
                  </a:lnTo>
                  <a:lnTo>
                    <a:pt x="55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398395" y="250825"/>
              <a:ext cx="8890" cy="635"/>
            </a:xfrm>
            <a:custGeom>
              <a:avLst/>
              <a:gdLst>
                <a:gd name="T0" fmla="*/ 29 w 56"/>
                <a:gd name="T1" fmla="*/ 0 h 5"/>
                <a:gd name="T2" fmla="*/ 0 w 56"/>
                <a:gd name="T3" fmla="*/ 5 h 5"/>
                <a:gd name="T4" fmla="*/ 56 w 56"/>
                <a:gd name="T5" fmla="*/ 5 h 5"/>
                <a:gd name="T6" fmla="*/ 29 w 5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">
                  <a:moveTo>
                    <a:pt x="29" y="0"/>
                  </a:moveTo>
                  <a:lnTo>
                    <a:pt x="0" y="5"/>
                  </a:lnTo>
                  <a:lnTo>
                    <a:pt x="56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395220" y="251460"/>
              <a:ext cx="15875" cy="2540"/>
            </a:xfrm>
            <a:custGeom>
              <a:avLst/>
              <a:gdLst>
                <a:gd name="T0" fmla="*/ 23 w 102"/>
                <a:gd name="T1" fmla="*/ 0 h 16"/>
                <a:gd name="T2" fmla="*/ 0 w 102"/>
                <a:gd name="T3" fmla="*/ 16 h 16"/>
                <a:gd name="T4" fmla="*/ 102 w 102"/>
                <a:gd name="T5" fmla="*/ 16 h 16"/>
                <a:gd name="T6" fmla="*/ 23 w 10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6">
                  <a:moveTo>
                    <a:pt x="23" y="0"/>
                  </a:moveTo>
                  <a:lnTo>
                    <a:pt x="0" y="16"/>
                  </a:lnTo>
                  <a:lnTo>
                    <a:pt x="102" y="1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398395" y="251460"/>
              <a:ext cx="12700" cy="2540"/>
            </a:xfrm>
            <a:custGeom>
              <a:avLst/>
              <a:gdLst>
                <a:gd name="T0" fmla="*/ 0 w 79"/>
                <a:gd name="T1" fmla="*/ 0 h 16"/>
                <a:gd name="T2" fmla="*/ 56 w 79"/>
                <a:gd name="T3" fmla="*/ 0 h 16"/>
                <a:gd name="T4" fmla="*/ 79 w 79"/>
                <a:gd name="T5" fmla="*/ 16 h 16"/>
                <a:gd name="T6" fmla="*/ 0 w 7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6">
                  <a:moveTo>
                    <a:pt x="0" y="0"/>
                  </a:moveTo>
                  <a:lnTo>
                    <a:pt x="56" y="0"/>
                  </a:lnTo>
                  <a:lnTo>
                    <a:pt x="7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34010" y="251460"/>
              <a:ext cx="15875" cy="2540"/>
            </a:xfrm>
            <a:custGeom>
              <a:avLst/>
              <a:gdLst>
                <a:gd name="T0" fmla="*/ 24 w 102"/>
                <a:gd name="T1" fmla="*/ 0 h 16"/>
                <a:gd name="T2" fmla="*/ 0 w 102"/>
                <a:gd name="T3" fmla="*/ 16 h 16"/>
                <a:gd name="T4" fmla="*/ 102 w 102"/>
                <a:gd name="T5" fmla="*/ 16 h 16"/>
                <a:gd name="T6" fmla="*/ 24 w 10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6">
                  <a:moveTo>
                    <a:pt x="24" y="0"/>
                  </a:moveTo>
                  <a:lnTo>
                    <a:pt x="0" y="16"/>
                  </a:lnTo>
                  <a:lnTo>
                    <a:pt x="102" y="1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37820" y="251460"/>
              <a:ext cx="12065" cy="2540"/>
            </a:xfrm>
            <a:custGeom>
              <a:avLst/>
              <a:gdLst>
                <a:gd name="T0" fmla="*/ 0 w 78"/>
                <a:gd name="T1" fmla="*/ 0 h 16"/>
                <a:gd name="T2" fmla="*/ 55 w 78"/>
                <a:gd name="T3" fmla="*/ 0 h 16"/>
                <a:gd name="T4" fmla="*/ 78 w 78"/>
                <a:gd name="T5" fmla="*/ 16 h 16"/>
                <a:gd name="T6" fmla="*/ 0 w 7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lnTo>
                    <a:pt x="55" y="0"/>
                  </a:lnTo>
                  <a:lnTo>
                    <a:pt x="7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392680" y="254000"/>
              <a:ext cx="20955" cy="3810"/>
            </a:xfrm>
            <a:custGeom>
              <a:avLst/>
              <a:gdLst>
                <a:gd name="T0" fmla="*/ 15 w 133"/>
                <a:gd name="T1" fmla="*/ 0 h 23"/>
                <a:gd name="T2" fmla="*/ 0 w 133"/>
                <a:gd name="T3" fmla="*/ 23 h 23"/>
                <a:gd name="T4" fmla="*/ 133 w 133"/>
                <a:gd name="T5" fmla="*/ 23 h 23"/>
                <a:gd name="T6" fmla="*/ 15 w 13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3">
                  <a:moveTo>
                    <a:pt x="15" y="0"/>
                  </a:moveTo>
                  <a:lnTo>
                    <a:pt x="0" y="23"/>
                  </a:lnTo>
                  <a:lnTo>
                    <a:pt x="133" y="2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95220" y="254000"/>
              <a:ext cx="18415" cy="3810"/>
            </a:xfrm>
            <a:custGeom>
              <a:avLst/>
              <a:gdLst>
                <a:gd name="T0" fmla="*/ 0 w 118"/>
                <a:gd name="T1" fmla="*/ 0 h 23"/>
                <a:gd name="T2" fmla="*/ 102 w 118"/>
                <a:gd name="T3" fmla="*/ 0 h 23"/>
                <a:gd name="T4" fmla="*/ 118 w 118"/>
                <a:gd name="T5" fmla="*/ 23 h 23"/>
                <a:gd name="T6" fmla="*/ 0 w 11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3">
                  <a:moveTo>
                    <a:pt x="0" y="0"/>
                  </a:moveTo>
                  <a:lnTo>
                    <a:pt x="102" y="0"/>
                  </a:lnTo>
                  <a:lnTo>
                    <a:pt x="118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31470" y="254000"/>
              <a:ext cx="20955" cy="3810"/>
            </a:xfrm>
            <a:custGeom>
              <a:avLst/>
              <a:gdLst>
                <a:gd name="T0" fmla="*/ 16 w 134"/>
                <a:gd name="T1" fmla="*/ 0 h 23"/>
                <a:gd name="T2" fmla="*/ 0 w 134"/>
                <a:gd name="T3" fmla="*/ 23 h 23"/>
                <a:gd name="T4" fmla="*/ 134 w 134"/>
                <a:gd name="T5" fmla="*/ 23 h 23"/>
                <a:gd name="T6" fmla="*/ 16 w 13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23">
                  <a:moveTo>
                    <a:pt x="16" y="0"/>
                  </a:moveTo>
                  <a:lnTo>
                    <a:pt x="0" y="23"/>
                  </a:lnTo>
                  <a:lnTo>
                    <a:pt x="134" y="2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34010" y="254000"/>
              <a:ext cx="18415" cy="3810"/>
            </a:xfrm>
            <a:custGeom>
              <a:avLst/>
              <a:gdLst>
                <a:gd name="T0" fmla="*/ 0 w 118"/>
                <a:gd name="T1" fmla="*/ 0 h 23"/>
                <a:gd name="T2" fmla="*/ 102 w 118"/>
                <a:gd name="T3" fmla="*/ 0 h 23"/>
                <a:gd name="T4" fmla="*/ 118 w 118"/>
                <a:gd name="T5" fmla="*/ 23 h 23"/>
                <a:gd name="T6" fmla="*/ 0 w 11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3">
                  <a:moveTo>
                    <a:pt x="0" y="0"/>
                  </a:moveTo>
                  <a:lnTo>
                    <a:pt x="102" y="0"/>
                  </a:lnTo>
                  <a:lnTo>
                    <a:pt x="118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391410" y="257810"/>
              <a:ext cx="23495" cy="4445"/>
            </a:xfrm>
            <a:custGeom>
              <a:avLst/>
              <a:gdLst>
                <a:gd name="T0" fmla="*/ 6 w 145"/>
                <a:gd name="T1" fmla="*/ 0 h 27"/>
                <a:gd name="T2" fmla="*/ 0 w 145"/>
                <a:gd name="T3" fmla="*/ 27 h 27"/>
                <a:gd name="T4" fmla="*/ 145 w 145"/>
                <a:gd name="T5" fmla="*/ 27 h 27"/>
                <a:gd name="T6" fmla="*/ 6 w 14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7">
                  <a:moveTo>
                    <a:pt x="6" y="0"/>
                  </a:moveTo>
                  <a:lnTo>
                    <a:pt x="0" y="27"/>
                  </a:lnTo>
                  <a:lnTo>
                    <a:pt x="145" y="2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392680" y="257810"/>
              <a:ext cx="22225" cy="4445"/>
            </a:xfrm>
            <a:custGeom>
              <a:avLst/>
              <a:gdLst>
                <a:gd name="T0" fmla="*/ 0 w 139"/>
                <a:gd name="T1" fmla="*/ 0 h 27"/>
                <a:gd name="T2" fmla="*/ 133 w 139"/>
                <a:gd name="T3" fmla="*/ 0 h 27"/>
                <a:gd name="T4" fmla="*/ 139 w 139"/>
                <a:gd name="T5" fmla="*/ 27 h 27"/>
                <a:gd name="T6" fmla="*/ 0 w 13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7">
                  <a:moveTo>
                    <a:pt x="0" y="0"/>
                  </a:moveTo>
                  <a:lnTo>
                    <a:pt x="133" y="0"/>
                  </a:lnTo>
                  <a:lnTo>
                    <a:pt x="139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30835" y="257810"/>
              <a:ext cx="22860" cy="4445"/>
            </a:xfrm>
            <a:custGeom>
              <a:avLst/>
              <a:gdLst>
                <a:gd name="T0" fmla="*/ 5 w 144"/>
                <a:gd name="T1" fmla="*/ 0 h 27"/>
                <a:gd name="T2" fmla="*/ 0 w 144"/>
                <a:gd name="T3" fmla="*/ 27 h 27"/>
                <a:gd name="T4" fmla="*/ 144 w 144"/>
                <a:gd name="T5" fmla="*/ 27 h 27"/>
                <a:gd name="T6" fmla="*/ 5 w 144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5" y="0"/>
                  </a:moveTo>
                  <a:lnTo>
                    <a:pt x="0" y="27"/>
                  </a:lnTo>
                  <a:lnTo>
                    <a:pt x="144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31470" y="257810"/>
              <a:ext cx="22225" cy="4445"/>
            </a:xfrm>
            <a:custGeom>
              <a:avLst/>
              <a:gdLst>
                <a:gd name="T0" fmla="*/ 0 w 139"/>
                <a:gd name="T1" fmla="*/ 0 h 27"/>
                <a:gd name="T2" fmla="*/ 134 w 139"/>
                <a:gd name="T3" fmla="*/ 0 h 27"/>
                <a:gd name="T4" fmla="*/ 139 w 139"/>
                <a:gd name="T5" fmla="*/ 27 h 27"/>
                <a:gd name="T6" fmla="*/ 0 w 13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7">
                  <a:moveTo>
                    <a:pt x="0" y="0"/>
                  </a:moveTo>
                  <a:lnTo>
                    <a:pt x="134" y="0"/>
                  </a:lnTo>
                  <a:lnTo>
                    <a:pt x="139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391410" y="262255"/>
              <a:ext cx="22225" cy="4445"/>
            </a:xfrm>
            <a:custGeom>
              <a:avLst/>
              <a:gdLst>
                <a:gd name="T0" fmla="*/ 0 w 139"/>
                <a:gd name="T1" fmla="*/ 0 h 29"/>
                <a:gd name="T2" fmla="*/ 6 w 139"/>
                <a:gd name="T3" fmla="*/ 29 h 29"/>
                <a:gd name="T4" fmla="*/ 139 w 139"/>
                <a:gd name="T5" fmla="*/ 29 h 29"/>
                <a:gd name="T6" fmla="*/ 0 w 13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">
                  <a:moveTo>
                    <a:pt x="0" y="0"/>
                  </a:moveTo>
                  <a:lnTo>
                    <a:pt x="6" y="29"/>
                  </a:lnTo>
                  <a:lnTo>
                    <a:pt x="13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391410" y="262255"/>
              <a:ext cx="23495" cy="4445"/>
            </a:xfrm>
            <a:custGeom>
              <a:avLst/>
              <a:gdLst>
                <a:gd name="T0" fmla="*/ 0 w 145"/>
                <a:gd name="T1" fmla="*/ 0 h 29"/>
                <a:gd name="T2" fmla="*/ 145 w 145"/>
                <a:gd name="T3" fmla="*/ 0 h 29"/>
                <a:gd name="T4" fmla="*/ 139 w 145"/>
                <a:gd name="T5" fmla="*/ 29 h 29"/>
                <a:gd name="T6" fmla="*/ 0 w 14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9">
                  <a:moveTo>
                    <a:pt x="0" y="0"/>
                  </a:moveTo>
                  <a:lnTo>
                    <a:pt x="145" y="0"/>
                  </a:lnTo>
                  <a:lnTo>
                    <a:pt x="13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30835" y="262255"/>
              <a:ext cx="21590" cy="4445"/>
            </a:xfrm>
            <a:custGeom>
              <a:avLst/>
              <a:gdLst>
                <a:gd name="T0" fmla="*/ 0 w 139"/>
                <a:gd name="T1" fmla="*/ 0 h 29"/>
                <a:gd name="T2" fmla="*/ 5 w 139"/>
                <a:gd name="T3" fmla="*/ 29 h 29"/>
                <a:gd name="T4" fmla="*/ 139 w 139"/>
                <a:gd name="T5" fmla="*/ 29 h 29"/>
                <a:gd name="T6" fmla="*/ 0 w 13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">
                  <a:moveTo>
                    <a:pt x="0" y="0"/>
                  </a:moveTo>
                  <a:lnTo>
                    <a:pt x="5" y="29"/>
                  </a:lnTo>
                  <a:lnTo>
                    <a:pt x="13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30835" y="262255"/>
              <a:ext cx="22860" cy="4445"/>
            </a:xfrm>
            <a:custGeom>
              <a:avLst/>
              <a:gdLst>
                <a:gd name="T0" fmla="*/ 0 w 144"/>
                <a:gd name="T1" fmla="*/ 0 h 29"/>
                <a:gd name="T2" fmla="*/ 144 w 144"/>
                <a:gd name="T3" fmla="*/ 0 h 29"/>
                <a:gd name="T4" fmla="*/ 139 w 144"/>
                <a:gd name="T5" fmla="*/ 29 h 29"/>
                <a:gd name="T6" fmla="*/ 0 w 144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9">
                  <a:moveTo>
                    <a:pt x="0" y="0"/>
                  </a:moveTo>
                  <a:lnTo>
                    <a:pt x="144" y="0"/>
                  </a:lnTo>
                  <a:lnTo>
                    <a:pt x="13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392680" y="266700"/>
              <a:ext cx="18415" cy="3810"/>
            </a:xfrm>
            <a:custGeom>
              <a:avLst/>
              <a:gdLst>
                <a:gd name="T0" fmla="*/ 0 w 117"/>
                <a:gd name="T1" fmla="*/ 0 h 23"/>
                <a:gd name="T2" fmla="*/ 15 w 117"/>
                <a:gd name="T3" fmla="*/ 23 h 23"/>
                <a:gd name="T4" fmla="*/ 117 w 117"/>
                <a:gd name="T5" fmla="*/ 23 h 23"/>
                <a:gd name="T6" fmla="*/ 0 w 117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3">
                  <a:moveTo>
                    <a:pt x="0" y="0"/>
                  </a:moveTo>
                  <a:lnTo>
                    <a:pt x="15" y="23"/>
                  </a:lnTo>
                  <a:lnTo>
                    <a:pt x="117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392680" y="266700"/>
              <a:ext cx="20955" cy="3810"/>
            </a:xfrm>
            <a:custGeom>
              <a:avLst/>
              <a:gdLst>
                <a:gd name="T0" fmla="*/ 0 w 133"/>
                <a:gd name="T1" fmla="*/ 0 h 23"/>
                <a:gd name="T2" fmla="*/ 133 w 133"/>
                <a:gd name="T3" fmla="*/ 0 h 23"/>
                <a:gd name="T4" fmla="*/ 117 w 133"/>
                <a:gd name="T5" fmla="*/ 23 h 23"/>
                <a:gd name="T6" fmla="*/ 0 w 13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3">
                  <a:moveTo>
                    <a:pt x="0" y="0"/>
                  </a:moveTo>
                  <a:lnTo>
                    <a:pt x="133" y="0"/>
                  </a:lnTo>
                  <a:lnTo>
                    <a:pt x="117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31470" y="266700"/>
              <a:ext cx="18415" cy="3810"/>
            </a:xfrm>
            <a:custGeom>
              <a:avLst/>
              <a:gdLst>
                <a:gd name="T0" fmla="*/ 0 w 118"/>
                <a:gd name="T1" fmla="*/ 0 h 23"/>
                <a:gd name="T2" fmla="*/ 16 w 118"/>
                <a:gd name="T3" fmla="*/ 23 h 23"/>
                <a:gd name="T4" fmla="*/ 118 w 118"/>
                <a:gd name="T5" fmla="*/ 23 h 23"/>
                <a:gd name="T6" fmla="*/ 0 w 11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3">
                  <a:moveTo>
                    <a:pt x="0" y="0"/>
                  </a:moveTo>
                  <a:lnTo>
                    <a:pt x="16" y="23"/>
                  </a:lnTo>
                  <a:lnTo>
                    <a:pt x="118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31470" y="266700"/>
              <a:ext cx="20955" cy="3810"/>
            </a:xfrm>
            <a:custGeom>
              <a:avLst/>
              <a:gdLst>
                <a:gd name="T0" fmla="*/ 0 w 134"/>
                <a:gd name="T1" fmla="*/ 0 h 23"/>
                <a:gd name="T2" fmla="*/ 134 w 134"/>
                <a:gd name="T3" fmla="*/ 0 h 23"/>
                <a:gd name="T4" fmla="*/ 118 w 134"/>
                <a:gd name="T5" fmla="*/ 23 h 23"/>
                <a:gd name="T6" fmla="*/ 0 w 13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23">
                  <a:moveTo>
                    <a:pt x="0" y="0"/>
                  </a:moveTo>
                  <a:lnTo>
                    <a:pt x="134" y="0"/>
                  </a:lnTo>
                  <a:lnTo>
                    <a:pt x="118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37820" y="273050"/>
              <a:ext cx="8890" cy="635"/>
            </a:xfrm>
            <a:custGeom>
              <a:avLst/>
              <a:gdLst>
                <a:gd name="T0" fmla="*/ 0 w 55"/>
                <a:gd name="T1" fmla="*/ 0 h 5"/>
                <a:gd name="T2" fmla="*/ 55 w 55"/>
                <a:gd name="T3" fmla="*/ 0 h 5"/>
                <a:gd name="T4" fmla="*/ 28 w 55"/>
                <a:gd name="T5" fmla="*/ 5 h 5"/>
                <a:gd name="T6" fmla="*/ 0 w 5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">
                  <a:moveTo>
                    <a:pt x="0" y="0"/>
                  </a:moveTo>
                  <a:lnTo>
                    <a:pt x="55" y="0"/>
                  </a:lnTo>
                  <a:lnTo>
                    <a:pt x="2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398395" y="273050"/>
              <a:ext cx="8890" cy="635"/>
            </a:xfrm>
            <a:custGeom>
              <a:avLst/>
              <a:gdLst>
                <a:gd name="T0" fmla="*/ 0 w 56"/>
                <a:gd name="T1" fmla="*/ 0 h 5"/>
                <a:gd name="T2" fmla="*/ 56 w 56"/>
                <a:gd name="T3" fmla="*/ 0 h 5"/>
                <a:gd name="T4" fmla="*/ 29 w 56"/>
                <a:gd name="T5" fmla="*/ 5 h 5"/>
                <a:gd name="T6" fmla="*/ 0 w 5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">
                  <a:moveTo>
                    <a:pt x="0" y="0"/>
                  </a:moveTo>
                  <a:lnTo>
                    <a:pt x="56" y="0"/>
                  </a:lnTo>
                  <a:lnTo>
                    <a:pt x="2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395220" y="270510"/>
              <a:ext cx="12065" cy="2540"/>
            </a:xfrm>
            <a:custGeom>
              <a:avLst/>
              <a:gdLst>
                <a:gd name="T0" fmla="*/ 0 w 79"/>
                <a:gd name="T1" fmla="*/ 0 h 16"/>
                <a:gd name="T2" fmla="*/ 23 w 79"/>
                <a:gd name="T3" fmla="*/ 16 h 16"/>
                <a:gd name="T4" fmla="*/ 79 w 79"/>
                <a:gd name="T5" fmla="*/ 16 h 16"/>
                <a:gd name="T6" fmla="*/ 0 w 7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6">
                  <a:moveTo>
                    <a:pt x="0" y="0"/>
                  </a:moveTo>
                  <a:lnTo>
                    <a:pt x="23" y="16"/>
                  </a:lnTo>
                  <a:lnTo>
                    <a:pt x="7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395220" y="270510"/>
              <a:ext cx="15875" cy="2540"/>
            </a:xfrm>
            <a:custGeom>
              <a:avLst/>
              <a:gdLst>
                <a:gd name="T0" fmla="*/ 0 w 102"/>
                <a:gd name="T1" fmla="*/ 0 h 16"/>
                <a:gd name="T2" fmla="*/ 102 w 102"/>
                <a:gd name="T3" fmla="*/ 0 h 16"/>
                <a:gd name="T4" fmla="*/ 79 w 102"/>
                <a:gd name="T5" fmla="*/ 16 h 16"/>
                <a:gd name="T6" fmla="*/ 0 w 10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6">
                  <a:moveTo>
                    <a:pt x="0" y="0"/>
                  </a:moveTo>
                  <a:lnTo>
                    <a:pt x="102" y="0"/>
                  </a:lnTo>
                  <a:lnTo>
                    <a:pt x="7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34010" y="270510"/>
              <a:ext cx="12700" cy="2540"/>
            </a:xfrm>
            <a:custGeom>
              <a:avLst/>
              <a:gdLst>
                <a:gd name="T0" fmla="*/ 0 w 79"/>
                <a:gd name="T1" fmla="*/ 0 h 16"/>
                <a:gd name="T2" fmla="*/ 24 w 79"/>
                <a:gd name="T3" fmla="*/ 16 h 16"/>
                <a:gd name="T4" fmla="*/ 79 w 79"/>
                <a:gd name="T5" fmla="*/ 16 h 16"/>
                <a:gd name="T6" fmla="*/ 0 w 7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6">
                  <a:moveTo>
                    <a:pt x="0" y="0"/>
                  </a:moveTo>
                  <a:lnTo>
                    <a:pt x="24" y="16"/>
                  </a:lnTo>
                  <a:lnTo>
                    <a:pt x="7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34010" y="270510"/>
              <a:ext cx="15875" cy="2540"/>
            </a:xfrm>
            <a:custGeom>
              <a:avLst/>
              <a:gdLst>
                <a:gd name="T0" fmla="*/ 0 w 102"/>
                <a:gd name="T1" fmla="*/ 0 h 16"/>
                <a:gd name="T2" fmla="*/ 102 w 102"/>
                <a:gd name="T3" fmla="*/ 0 h 16"/>
                <a:gd name="T4" fmla="*/ 79 w 102"/>
                <a:gd name="T5" fmla="*/ 16 h 16"/>
                <a:gd name="T6" fmla="*/ 0 w 10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6">
                  <a:moveTo>
                    <a:pt x="0" y="0"/>
                  </a:moveTo>
                  <a:lnTo>
                    <a:pt x="102" y="0"/>
                  </a:lnTo>
                  <a:lnTo>
                    <a:pt x="7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30835" y="250825"/>
              <a:ext cx="22860" cy="22860"/>
            </a:xfrm>
            <a:custGeom>
              <a:avLst/>
              <a:gdLst>
                <a:gd name="T0" fmla="*/ 144 w 144"/>
                <a:gd name="T1" fmla="*/ 71 h 144"/>
                <a:gd name="T2" fmla="*/ 139 w 144"/>
                <a:gd name="T3" fmla="*/ 44 h 144"/>
                <a:gd name="T4" fmla="*/ 123 w 144"/>
                <a:gd name="T5" fmla="*/ 21 h 144"/>
                <a:gd name="T6" fmla="*/ 100 w 144"/>
                <a:gd name="T7" fmla="*/ 5 h 144"/>
                <a:gd name="T8" fmla="*/ 73 w 144"/>
                <a:gd name="T9" fmla="*/ 0 h 144"/>
                <a:gd name="T10" fmla="*/ 45 w 144"/>
                <a:gd name="T11" fmla="*/ 5 h 144"/>
                <a:gd name="T12" fmla="*/ 21 w 144"/>
                <a:gd name="T13" fmla="*/ 21 h 144"/>
                <a:gd name="T14" fmla="*/ 5 w 144"/>
                <a:gd name="T15" fmla="*/ 44 h 144"/>
                <a:gd name="T16" fmla="*/ 0 w 144"/>
                <a:gd name="T17" fmla="*/ 71 h 144"/>
                <a:gd name="T18" fmla="*/ 5 w 144"/>
                <a:gd name="T19" fmla="*/ 100 h 144"/>
                <a:gd name="T20" fmla="*/ 21 w 144"/>
                <a:gd name="T21" fmla="*/ 123 h 144"/>
                <a:gd name="T22" fmla="*/ 45 w 144"/>
                <a:gd name="T23" fmla="*/ 139 h 144"/>
                <a:gd name="T24" fmla="*/ 73 w 144"/>
                <a:gd name="T25" fmla="*/ 144 h 144"/>
                <a:gd name="T26" fmla="*/ 100 w 144"/>
                <a:gd name="T27" fmla="*/ 139 h 144"/>
                <a:gd name="T28" fmla="*/ 123 w 144"/>
                <a:gd name="T29" fmla="*/ 123 h 144"/>
                <a:gd name="T30" fmla="*/ 139 w 144"/>
                <a:gd name="T31" fmla="*/ 100 h 144"/>
                <a:gd name="T32" fmla="*/ 144 w 144"/>
                <a:gd name="T33" fmla="*/ 7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44">
                  <a:moveTo>
                    <a:pt x="144" y="71"/>
                  </a:moveTo>
                  <a:lnTo>
                    <a:pt x="139" y="44"/>
                  </a:lnTo>
                  <a:lnTo>
                    <a:pt x="123" y="21"/>
                  </a:lnTo>
                  <a:lnTo>
                    <a:pt x="100" y="5"/>
                  </a:lnTo>
                  <a:lnTo>
                    <a:pt x="73" y="0"/>
                  </a:lnTo>
                  <a:lnTo>
                    <a:pt x="45" y="5"/>
                  </a:lnTo>
                  <a:lnTo>
                    <a:pt x="21" y="21"/>
                  </a:lnTo>
                  <a:lnTo>
                    <a:pt x="5" y="44"/>
                  </a:lnTo>
                  <a:lnTo>
                    <a:pt x="0" y="71"/>
                  </a:lnTo>
                  <a:lnTo>
                    <a:pt x="5" y="100"/>
                  </a:lnTo>
                  <a:lnTo>
                    <a:pt x="21" y="123"/>
                  </a:lnTo>
                  <a:lnTo>
                    <a:pt x="45" y="139"/>
                  </a:lnTo>
                  <a:lnTo>
                    <a:pt x="73" y="144"/>
                  </a:lnTo>
                  <a:lnTo>
                    <a:pt x="100" y="139"/>
                  </a:lnTo>
                  <a:lnTo>
                    <a:pt x="123" y="123"/>
                  </a:lnTo>
                  <a:lnTo>
                    <a:pt x="139" y="100"/>
                  </a:lnTo>
                  <a:lnTo>
                    <a:pt x="144" y="71"/>
                  </a:lnTo>
                  <a:close/>
                </a:path>
              </a:pathLst>
            </a:cu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287655" y="83820"/>
              <a:ext cx="75565" cy="39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pt-BR" sz="1100" dirty="0">
                  <a:effectLst/>
                  <a:latin typeface="Arial"/>
                  <a:ea typeface="Times New Roman"/>
                  <a:cs typeface="Times New Roman"/>
                </a:rPr>
                <a:t> </a:t>
              </a:r>
              <a:endParaRPr lang="en-GB" sz="1100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1200464" y="21030"/>
              <a:ext cx="434370" cy="17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212830"/>
                  </a:solidFill>
                  <a:effectLst/>
                  <a:latin typeface="Arial"/>
                  <a:ea typeface="Times New Roman"/>
                  <a:cs typeface="Arial"/>
                </a:rPr>
                <a:t>Gkj - jBkj</a:t>
              </a:r>
              <a:endParaRPr lang="en-GB" sz="1600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92027" y="370280"/>
              <a:ext cx="344288" cy="17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212830"/>
                  </a:solidFill>
                  <a:effectLst/>
                  <a:latin typeface="Arial"/>
                  <a:ea typeface="Times New Roman"/>
                  <a:cs typeface="Arial"/>
                </a:rPr>
                <a:t>Pkj,Qkj</a:t>
              </a:r>
              <a:endParaRPr lang="en-GB" sz="1600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2322544" y="621665"/>
              <a:ext cx="176463" cy="17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212830"/>
                  </a:solidFill>
                  <a:effectLst/>
                  <a:latin typeface="Arial"/>
                  <a:ea typeface="Times New Roman"/>
                  <a:cs typeface="Arial"/>
                </a:rPr>
                <a:t>jBkj</a:t>
              </a:r>
              <a:endParaRPr lang="en-GB" sz="1600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>
                  <a:spLocks noChangeArrowheads="1"/>
                </p:cNvSpPr>
                <p:nvPr/>
              </p:nvSpPr>
              <p:spPr bwMode="auto">
                <a:xfrm>
                  <a:off x="2153350" y="31115"/>
                  <a:ext cx="283080" cy="270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𝑗</m:t>
                            </m:r>
                          </m:sub>
                        </m:sSub>
                        <m:r>
                          <a:rPr lang="en-US" sz="1100" i="1">
                            <a:solidFill>
                              <a:srgbClr val="212830"/>
                            </a:solidFill>
                            <a:effectLst/>
                            <a:latin typeface="Cambria Math"/>
                            <a:ea typeface="Times New Roman"/>
                            <a:cs typeface="Arial"/>
                          </a:rPr>
                          <m:t>∠</m:t>
                        </m:r>
                        <m:sSub>
                          <m:sSubPr>
                            <m:ctrlPr>
                              <a:rPr lang="en-GB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θ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effectLst/>
                    <a:latin typeface="Arial"/>
                    <a:ea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53350" y="31115"/>
                  <a:ext cx="283080" cy="27039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333" r="-26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Line 52"/>
            <p:cNvCxnSpPr/>
            <p:nvPr/>
          </p:nvCxnSpPr>
          <p:spPr bwMode="auto">
            <a:xfrm>
              <a:off x="685165" y="262255"/>
              <a:ext cx="59118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Line 53"/>
            <p:cNvCxnSpPr/>
            <p:nvPr/>
          </p:nvCxnSpPr>
          <p:spPr bwMode="auto">
            <a:xfrm>
              <a:off x="1468755" y="262255"/>
              <a:ext cx="590550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025015" y="549275"/>
              <a:ext cx="69215" cy="193040"/>
            </a:xfrm>
            <a:prstGeom prst="rect">
              <a:avLst/>
            </a:prstGeom>
            <a:noFill/>
            <a:ln w="0">
              <a:solidFill>
                <a:srgbClr val="21283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50875" y="549275"/>
              <a:ext cx="69215" cy="193040"/>
            </a:xfrm>
            <a:prstGeom prst="rect">
              <a:avLst/>
            </a:prstGeom>
            <a:noFill/>
            <a:ln w="0">
              <a:solidFill>
                <a:srgbClr val="21283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276350" y="227965"/>
              <a:ext cx="192405" cy="68580"/>
            </a:xfrm>
            <a:prstGeom prst="rect">
              <a:avLst/>
            </a:prstGeom>
            <a:noFill/>
            <a:ln w="0">
              <a:solidFill>
                <a:srgbClr val="21283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p:cxnSp>
          <p:nvCxnSpPr>
            <p:cNvPr id="64" name="Line 57"/>
            <p:cNvCxnSpPr/>
            <p:nvPr/>
          </p:nvCxnSpPr>
          <p:spPr bwMode="auto">
            <a:xfrm>
              <a:off x="2059305" y="262255"/>
              <a:ext cx="343535" cy="0"/>
            </a:xfrm>
            <a:prstGeom prst="line">
              <a:avLst/>
            </a:pr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391410" y="250825"/>
              <a:ext cx="23495" cy="22860"/>
            </a:xfrm>
            <a:custGeom>
              <a:avLst/>
              <a:gdLst>
                <a:gd name="T0" fmla="*/ 145 w 145"/>
                <a:gd name="T1" fmla="*/ 71 h 144"/>
                <a:gd name="T2" fmla="*/ 139 w 145"/>
                <a:gd name="T3" fmla="*/ 44 h 144"/>
                <a:gd name="T4" fmla="*/ 123 w 145"/>
                <a:gd name="T5" fmla="*/ 21 h 144"/>
                <a:gd name="T6" fmla="*/ 100 w 145"/>
                <a:gd name="T7" fmla="*/ 5 h 144"/>
                <a:gd name="T8" fmla="*/ 73 w 145"/>
                <a:gd name="T9" fmla="*/ 0 h 144"/>
                <a:gd name="T10" fmla="*/ 44 w 145"/>
                <a:gd name="T11" fmla="*/ 5 h 144"/>
                <a:gd name="T12" fmla="*/ 21 w 145"/>
                <a:gd name="T13" fmla="*/ 21 h 144"/>
                <a:gd name="T14" fmla="*/ 6 w 145"/>
                <a:gd name="T15" fmla="*/ 44 h 144"/>
                <a:gd name="T16" fmla="*/ 0 w 145"/>
                <a:gd name="T17" fmla="*/ 71 h 144"/>
                <a:gd name="T18" fmla="*/ 6 w 145"/>
                <a:gd name="T19" fmla="*/ 100 h 144"/>
                <a:gd name="T20" fmla="*/ 21 w 145"/>
                <a:gd name="T21" fmla="*/ 123 h 144"/>
                <a:gd name="T22" fmla="*/ 44 w 145"/>
                <a:gd name="T23" fmla="*/ 139 h 144"/>
                <a:gd name="T24" fmla="*/ 73 w 145"/>
                <a:gd name="T25" fmla="*/ 144 h 144"/>
                <a:gd name="T26" fmla="*/ 100 w 145"/>
                <a:gd name="T27" fmla="*/ 139 h 144"/>
                <a:gd name="T28" fmla="*/ 123 w 145"/>
                <a:gd name="T29" fmla="*/ 123 h 144"/>
                <a:gd name="T30" fmla="*/ 139 w 145"/>
                <a:gd name="T31" fmla="*/ 100 h 144"/>
                <a:gd name="T32" fmla="*/ 145 w 145"/>
                <a:gd name="T33" fmla="*/ 7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5" h="144">
                  <a:moveTo>
                    <a:pt x="145" y="71"/>
                  </a:moveTo>
                  <a:lnTo>
                    <a:pt x="139" y="44"/>
                  </a:lnTo>
                  <a:lnTo>
                    <a:pt x="123" y="21"/>
                  </a:lnTo>
                  <a:lnTo>
                    <a:pt x="100" y="5"/>
                  </a:lnTo>
                  <a:lnTo>
                    <a:pt x="73" y="0"/>
                  </a:lnTo>
                  <a:lnTo>
                    <a:pt x="44" y="5"/>
                  </a:lnTo>
                  <a:lnTo>
                    <a:pt x="21" y="21"/>
                  </a:lnTo>
                  <a:lnTo>
                    <a:pt x="6" y="44"/>
                  </a:lnTo>
                  <a:lnTo>
                    <a:pt x="0" y="71"/>
                  </a:lnTo>
                  <a:lnTo>
                    <a:pt x="6" y="100"/>
                  </a:lnTo>
                  <a:lnTo>
                    <a:pt x="21" y="123"/>
                  </a:lnTo>
                  <a:lnTo>
                    <a:pt x="44" y="139"/>
                  </a:lnTo>
                  <a:lnTo>
                    <a:pt x="73" y="144"/>
                  </a:lnTo>
                  <a:lnTo>
                    <a:pt x="100" y="139"/>
                  </a:lnTo>
                  <a:lnTo>
                    <a:pt x="123" y="123"/>
                  </a:lnTo>
                  <a:lnTo>
                    <a:pt x="139" y="100"/>
                  </a:lnTo>
                  <a:lnTo>
                    <a:pt x="145" y="71"/>
                  </a:lnTo>
                  <a:close/>
                </a:path>
              </a:pathLst>
            </a:custGeom>
            <a:noFill/>
            <a:ln w="0">
              <a:solidFill>
                <a:srgbClr val="2128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>
                  <a:spLocks noChangeArrowheads="1"/>
                </p:cNvSpPr>
                <p:nvPr/>
              </p:nvSpPr>
              <p:spPr bwMode="auto">
                <a:xfrm>
                  <a:off x="338676" y="31115"/>
                  <a:ext cx="321285" cy="2546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none" lIns="0" tIns="0" rIns="0" bIns="0" anchor="t" anchorCtr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𝑘</m:t>
                            </m:r>
                          </m:sub>
                        </m:sSub>
                        <m:r>
                          <a:rPr lang="en-US" sz="1100" i="1">
                            <a:solidFill>
                              <a:srgbClr val="212830"/>
                            </a:solidFill>
                            <a:effectLst/>
                            <a:latin typeface="Cambria Math"/>
                            <a:ea typeface="Times New Roman"/>
                            <a:cs typeface="Arial"/>
                          </a:rPr>
                          <m:t>∠</m:t>
                        </m:r>
                        <m:sSub>
                          <m:sSubPr>
                            <m:ctrlPr>
                              <a:rPr lang="en-GB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θ</m:t>
                            </m:r>
                          </m:e>
                          <m:sub>
                            <m:r>
                              <a:rPr lang="pt-BR" sz="1100" i="1">
                                <a:solidFill>
                                  <a:srgbClr val="21283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Arial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GB" sz="1100" dirty="0">
                    <a:effectLst/>
                    <a:latin typeface="Times New Roman"/>
                    <a:ea typeface="Times New Roman"/>
                  </a:endParaRPr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8676" y="31115"/>
                  <a:ext cx="321285" cy="2546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882" r="-2647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611560" y="4125124"/>
            <a:ext cx="3888432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Na formulação do problema de otimização, esta será a função objetivo que será minimizada.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Modelo Matemático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A23E4CB-FBB2-430B-A542-67E7759AB7A7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Modelo Matemático: Restrições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3528" y="817274"/>
            <a:ext cx="819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>
                <a:solidFill>
                  <a:srgbClr val="FF0000"/>
                </a:solidFill>
              </a:rPr>
              <a:t>Restrições: </a:t>
            </a:r>
            <a:r>
              <a:rPr lang="pt-BR" dirty="0"/>
              <a:t>(Lavorato </a:t>
            </a:r>
            <a:r>
              <a:rPr lang="pt-BR" i="1" dirty="0"/>
              <a:t>et al</a:t>
            </a:r>
            <a:r>
              <a:rPr lang="pt-BR" dirty="0"/>
              <a:t>., 2012)</a:t>
            </a:r>
            <a:endParaRPr lang="pt-BR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08563" y="1407947"/>
                <a:ext cx="5407211" cy="79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𝑃𝑠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𝑃𝑑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  <m:r>
                            <a:rPr lang="pt-BR" i="1">
                              <a:latin typeface="Cambria Math"/>
                            </a:rPr>
                            <m:t>∈</m:t>
                          </m:r>
                          <m:r>
                            <a:rPr lang="pt-BR" i="1">
                              <a:latin typeface="Cambria Math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latin typeface="Cambria Math"/>
                        </a:rPr>
                        <m:t>=0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pt-BR" i="1">
                          <a:latin typeface="Cambria Math"/>
                        </a:rPr>
                        <m:t>  </m:t>
                      </m:r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r>
                        <a:rPr lang="pt-BR" i="1">
                          <a:latin typeface="Cambria Math"/>
                        </a:rPr>
                        <m:t>∀</m:t>
                      </m:r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>
                          <a:latin typeface="Cambria Math"/>
                        </a:rPr>
                        <m:t>∈</m:t>
                      </m:r>
                      <m:r>
                        <a:rPr lang="pt-B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3" y="1407947"/>
                <a:ext cx="5407211" cy="79977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08563" y="2337427"/>
                <a:ext cx="7632848" cy="79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𝑄𝑠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𝑄𝑑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  <m:r>
                            <a:rPr lang="pt-BR" i="1">
                              <a:latin typeface="Cambria Math"/>
                            </a:rPr>
                            <m:t>∈</m:t>
                          </m:r>
                          <m:r>
                            <a:rPr lang="pt-BR" i="1">
                              <a:latin typeface="Cambria Math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latin typeface="Cambria Math"/>
                        </a:rPr>
                        <m:t>=0  </m:t>
                      </m:r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r>
                        <a:rPr lang="pt-BR" i="1">
                          <a:latin typeface="Cambria Math"/>
                        </a:rPr>
                        <m:t>∀</m:t>
                      </m:r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>
                          <a:latin typeface="Cambria Math"/>
                        </a:rPr>
                        <m:t>∈</m:t>
                      </m:r>
                      <m:r>
                        <a:rPr lang="pt-B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3" y="2337427"/>
                <a:ext cx="7632848" cy="7997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8563" y="3266907"/>
                <a:ext cx="438498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pt-BR" i="1">
                              <a:latin typeface="Cambria Math"/>
                            </a:rPr>
                            <m:t>𝑚𝑖𝑛</m:t>
                          </m:r>
                        </m:sup>
                      </m:sSubSup>
                      <m:r>
                        <a:rPr lang="pt-BR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≤</m:t>
                      </m:r>
                      <m:sSubSup>
                        <m:sSubSupPr>
                          <m:ctrlPr>
                            <a:rPr lang="pt-B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pt-BR" i="1">
                              <a:latin typeface="Cambria Math"/>
                            </a:rPr>
                            <m:t>𝑚𝑎𝑥</m:t>
                          </m:r>
                        </m:sup>
                      </m:sSubSup>
                      <m:r>
                        <a:rPr lang="pt-BR" i="1">
                          <a:latin typeface="Cambria Math"/>
                        </a:rPr>
                        <m:t>   ,      ∀</m:t>
                      </m:r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>
                          <a:latin typeface="Cambria Math"/>
                        </a:rPr>
                        <m:t>=1,...,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3" y="3266907"/>
                <a:ext cx="4384983" cy="391582"/>
              </a:xfrm>
              <a:prstGeom prst="rect">
                <a:avLst/>
              </a:prstGeom>
              <a:blipFill rotWithShape="1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08563" y="3788198"/>
                <a:ext cx="2954783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/>
                        </a:rPr>
                        <m:t>≤</m:t>
                      </m:r>
                      <m:sSubSup>
                        <m:sSubSupPr>
                          <m:ctrlPr>
                            <a:rPr lang="pt-B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/>
                            </a:rPr>
                            <m:t>𝑚𝑎𝑥</m:t>
                          </m:r>
                        </m:sup>
                      </m:sSubSup>
                      <m:r>
                        <a:rPr lang="pt-BR" i="1">
                          <a:latin typeface="Cambria Math"/>
                        </a:rPr>
                        <m:t>       ,     ∀</m:t>
                      </m:r>
                      <m:r>
                        <a:rPr lang="pt-BR" i="1">
                          <a:latin typeface="Cambria Math"/>
                        </a:rPr>
                        <m:t>𝑖</m:t>
                      </m:r>
                      <m:r>
                        <a:rPr lang="pt-BR" i="1">
                          <a:latin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3" y="3788198"/>
                <a:ext cx="2954783" cy="370358"/>
              </a:xfrm>
              <a:prstGeom prst="rect">
                <a:avLst/>
              </a:prstGeom>
              <a:blipFill rotWithShape="1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/>
          <p:cNvSpPr txBox="1"/>
          <p:nvPr/>
        </p:nvSpPr>
        <p:spPr>
          <a:xfrm>
            <a:off x="4623490" y="1569038"/>
            <a:ext cx="41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(Lei de Kirchhoff de tensão)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893546" y="2564398"/>
            <a:ext cx="41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(Lei de Kirchhoff de corrente)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833196" y="3330130"/>
            <a:ext cx="41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(Limites mínimo e máximo de tensões nas barras)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112529" y="3864757"/>
            <a:ext cx="41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(Ampacidade dos ramos)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248662" y="4534868"/>
            <a:ext cx="413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(Condição necessária para a radialidade) </a:t>
            </a:r>
            <a:endParaRPr lang="pt-B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8563" y="4288265"/>
                <a:ext cx="3617337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i="1" smtClean="0"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e>
                          </m:d>
                          <m:r>
                            <a:rPr lang="pt-BR" i="1">
                              <a:latin typeface="Cambria Math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/>
                            </a:rPr>
                            <m:t>B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−1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r>
                        <a:rPr lang="pt-BR" i="1">
                          <a:latin typeface="Cambria Math"/>
                        </a:rPr>
                        <m:t>∀</m:t>
                      </m:r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>
                          <a:latin typeface="Cambria Math"/>
                        </a:rPr>
                        <m:t>,</m:t>
                      </m:r>
                      <m:r>
                        <a:rPr lang="pt-BR" i="1">
                          <a:latin typeface="Cambria Math"/>
                        </a:rPr>
                        <m:t>𝑗</m:t>
                      </m:r>
                      <m:r>
                        <a:rPr lang="pt-BR" i="1">
                          <a:latin typeface="Cambria Math"/>
                        </a:rPr>
                        <m:t> ∈</m:t>
                      </m:r>
                      <m:r>
                        <a:rPr lang="pt-B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63" y="4288265"/>
                <a:ext cx="3617337" cy="79707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81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28007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/>
              <a:t>4.1 Formulação Matemática</a:t>
            </a:r>
          </a:p>
          <a:p>
            <a:endParaRPr lang="pt-BR" b="1" dirty="0"/>
          </a:p>
          <a:p>
            <a:r>
              <a:rPr lang="pt-BR" b="1" dirty="0">
                <a:solidFill>
                  <a:srgbClr val="FF0000"/>
                </a:solidFill>
              </a:rPr>
              <a:t>4.2 Algoritmos Evolucionários</a:t>
            </a:r>
          </a:p>
          <a:p>
            <a:endParaRPr lang="pt-BR" dirty="0"/>
          </a:p>
          <a:p>
            <a:r>
              <a:rPr lang="pt-BR" b="1" dirty="0"/>
              <a:t>4.3 Técnicas de Codificação do Indivíduo</a:t>
            </a:r>
          </a:p>
          <a:p>
            <a:r>
              <a:rPr lang="pt-BR" b="1" dirty="0"/>
              <a:t> </a:t>
            </a:r>
          </a:p>
          <a:p>
            <a:r>
              <a:rPr lang="pt-BR" b="1" dirty="0"/>
              <a:t>4.4 Algoritmo para a criação da população inicial</a:t>
            </a:r>
          </a:p>
          <a:p>
            <a:endParaRPr lang="pt-BR" b="1" dirty="0"/>
          </a:p>
          <a:p>
            <a:r>
              <a:rPr lang="pt-BR" b="1" dirty="0"/>
              <a:t>4.5 Busca Local – Branch Exchange</a:t>
            </a:r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689002"/>
            <a:ext cx="444500" cy="849694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Formulação Matemática do Problema de Otimização</a:t>
            </a:r>
          </a:p>
        </p:txBody>
      </p:sp>
    </p:spTree>
    <p:extLst>
      <p:ext uri="{BB962C8B-B14F-4D97-AF65-F5344CB8AC3E}">
        <p14:creationId xmlns:p14="http://schemas.microsoft.com/office/powerpoint/2010/main" val="7567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Algoritmos </a:t>
            </a:r>
            <a:r>
              <a:rPr lang="pt-BR" sz="3200" dirty="0" smtClean="0">
                <a:solidFill>
                  <a:schemeClr val="tx1"/>
                </a:solidFill>
              </a:rPr>
              <a:t>Evolucionários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03854" y="787638"/>
            <a:ext cx="813690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600" dirty="0"/>
              <a:t>O paradigma da computação evolucionária baseia-se na utilização de conceitos da evolução de Darwin para a solução de problemas. 3 interpretações distintas para esta ideia se desenvolveram em três diferentes locais: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sz="1600" dirty="0"/>
              <a:t>A programação evolucionária (EP) (Fogel </a:t>
            </a:r>
            <a:r>
              <a:rPr lang="pt-BR" sz="1600" i="1" dirty="0"/>
              <a:t>et al.</a:t>
            </a:r>
            <a:r>
              <a:rPr lang="pt-BR" sz="1600" dirty="0"/>
              <a:t>, 1966) – EUA ;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sz="1600" dirty="0"/>
              <a:t>As estratégias evolucionárias (ES) (Rechenberg, 1973) (Schwefel, 1977) – Alemanha;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sz="1600" dirty="0"/>
              <a:t>O algoritmo genético – AG John Henry (Holland, 1975) – EUA/Michigan;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600" dirty="0"/>
              <a:t>Um AG clássico consiste de uma população de indivíduos, geralmente representados por meio de vetores que codificam o espaço de busca e representam soluções candidatas do problema de otimização.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600" dirty="0"/>
              <a:t>Ao longo de um processo iterativo, estes indivíduos sofrem operações, como seleção, cruzamento e mutação, sendo modificados até que o algoritmo alcance o objetivo global ou seja interrompido por algum critério de parada.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8B216DD2-EBB3-44BA-9C8A-7EBAAF78DF98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Algoritmo </a:t>
            </a:r>
            <a:r>
              <a:rPr lang="pt-BR" sz="3200" dirty="0" smtClean="0">
                <a:solidFill>
                  <a:schemeClr val="tx1"/>
                </a:solidFill>
              </a:rPr>
              <a:t>Evolucionários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49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841276"/>
            <a:ext cx="7905114" cy="45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pt-BR" sz="1900" b="1" dirty="0" smtClean="0">
                <a:solidFill>
                  <a:srgbClr val="FF0000"/>
                </a:solidFill>
              </a:rPr>
              <a:t>Fluxograma do Algoritmo Desenvolvido</a:t>
            </a:r>
            <a:endParaRPr lang="pt-BR" sz="19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6D8287C3-F04F-449D-B71C-FAF0019B99DF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pic>
        <p:nvPicPr>
          <p:cNvPr id="1026" name="Picture 2" descr="F:\DropboxZecao\Dropbox2018\Dropbox\Dropbox\0 doutorado\mestrado\dissertacao\0dissertacao\diagramas\alg_genetico_digrama_si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97299"/>
            <a:ext cx="7437913" cy="42706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9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C54CC7DA-C75D-4E99-A934-E1D7A4D2ECF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7504" y="1009873"/>
            <a:ext cx="38884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No </a:t>
            </a:r>
            <a:r>
              <a:rPr lang="pt-BR" dirty="0"/>
              <a:t>Brasil</a:t>
            </a:r>
            <a:r>
              <a:rPr lang="en-US" dirty="0"/>
              <a:t>, o </a:t>
            </a:r>
            <a:r>
              <a:rPr lang="pt-BR" dirty="0"/>
              <a:t>tema</a:t>
            </a:r>
            <a:r>
              <a:rPr lang="en-US" dirty="0"/>
              <a:t> </a:t>
            </a:r>
            <a:r>
              <a:rPr lang="pt-BR" dirty="0"/>
              <a:t>ganhou</a:t>
            </a:r>
            <a:r>
              <a:rPr lang="en-US" dirty="0"/>
              <a:t> </a:t>
            </a:r>
            <a:r>
              <a:rPr lang="pt-BR" dirty="0"/>
              <a:t>importância</a:t>
            </a:r>
            <a:r>
              <a:rPr lang="en-US" dirty="0"/>
              <a:t> para </a:t>
            </a:r>
            <a:r>
              <a:rPr lang="pt-BR" dirty="0"/>
              <a:t>todas</a:t>
            </a:r>
            <a:r>
              <a:rPr lang="en-US" dirty="0"/>
              <a:t> as </a:t>
            </a:r>
            <a:r>
              <a:rPr lang="pt-BR" dirty="0"/>
              <a:t>concessionárias</a:t>
            </a:r>
            <a:r>
              <a:rPr lang="en-US" dirty="0"/>
              <a:t> </a:t>
            </a:r>
            <a:r>
              <a:rPr lang="pt-BR" dirty="0"/>
              <a:t>após</a:t>
            </a:r>
            <a:r>
              <a:rPr lang="en-US" dirty="0"/>
              <a:t> a </a:t>
            </a:r>
            <a:r>
              <a:rPr lang="pt-BR" dirty="0"/>
              <a:t>revisão</a:t>
            </a:r>
            <a:r>
              <a:rPr lang="en-US" dirty="0"/>
              <a:t> do </a:t>
            </a:r>
            <a:r>
              <a:rPr lang="pt-BR" dirty="0"/>
              <a:t>mód</a:t>
            </a:r>
            <a:r>
              <a:rPr lang="en-US" dirty="0"/>
              <a:t>. nº 7 do </a:t>
            </a:r>
            <a:r>
              <a:rPr lang="pt-BR" dirty="0" smtClean="0"/>
              <a:t>PRODIST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estabeleceu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/>
              <a:t>PTs no </a:t>
            </a:r>
            <a:r>
              <a:rPr lang="pt-BR" dirty="0"/>
              <a:t>SDAT devem ser apuradas por meio de </a:t>
            </a:r>
            <a:r>
              <a:rPr lang="pt-BR" dirty="0" smtClean="0"/>
              <a:t>medições;</a:t>
            </a:r>
            <a:endParaRPr lang="pt-BR" dirty="0"/>
          </a:p>
          <a:p>
            <a:pPr marL="285750" indent="-28575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/>
              <a:t>PTs </a:t>
            </a:r>
            <a:r>
              <a:rPr lang="pt-BR" dirty="0"/>
              <a:t>no SDMT devem ser apuradas por </a:t>
            </a:r>
            <a:r>
              <a:rPr lang="pt-BR" dirty="0" smtClean="0"/>
              <a:t>programas de </a:t>
            </a:r>
            <a:r>
              <a:rPr lang="pt-BR" dirty="0"/>
              <a:t>fluxo de </a:t>
            </a:r>
            <a:r>
              <a:rPr lang="pt-BR" dirty="0" smtClean="0"/>
              <a:t>potência</a:t>
            </a:r>
            <a:r>
              <a:rPr lang="pt-BR" dirty="0"/>
              <a:t>;</a:t>
            </a:r>
            <a:endParaRPr lang="en-US" dirty="0"/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810579"/>
            <a:ext cx="4615012" cy="44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1362" y="3937620"/>
            <a:ext cx="3456477" cy="107721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sz="1600" dirty="0"/>
              <a:t>“</a:t>
            </a:r>
            <a:r>
              <a:rPr lang="pt-BR" sz="1600" i="1" dirty="0"/>
              <a:t>Em montantes de energia, as </a:t>
            </a:r>
            <a:r>
              <a:rPr lang="pt-BR" sz="1600" i="1" u="sng" dirty="0"/>
              <a:t>perdas técnicas</a:t>
            </a:r>
            <a:r>
              <a:rPr lang="pt-BR" sz="1600" i="1" dirty="0"/>
              <a:t> corresponderam a cerca de </a:t>
            </a:r>
            <a:r>
              <a:rPr lang="pt-BR" sz="1600" i="1" u="sng" dirty="0"/>
              <a:t>38,3 TWh </a:t>
            </a:r>
            <a:r>
              <a:rPr lang="pt-BR" sz="1600" i="1" dirty="0"/>
              <a:t>e as perdas não técnicas 33,3 TWh</a:t>
            </a:r>
            <a:r>
              <a:rPr lang="pt-BR" sz="1600" dirty="0"/>
              <a:t>” (ANEEL 2019).</a:t>
            </a:r>
            <a:endParaRPr lang="pt-BR" dirty="0"/>
          </a:p>
        </p:txBody>
      </p:sp>
      <p:sp>
        <p:nvSpPr>
          <p:cNvPr id="12" name="Retângulo 3"/>
          <p:cNvSpPr/>
          <p:nvPr/>
        </p:nvSpPr>
        <p:spPr>
          <a:xfrm>
            <a:off x="395536" y="5307736"/>
            <a:ext cx="8121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Fig. Perdas Técnicas Regulatórias / Energia Injetada – Mapa Brasil (fonte ANEEL 2019)</a:t>
            </a:r>
            <a:endParaRPr lang="pt-B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Por que utilizar o Algoritmos Evolucionários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03854" y="787638"/>
            <a:ext cx="81369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As características do problema, como: combinatorial (NP-completo), não-linear, não-diferenciável, </a:t>
            </a:r>
            <a:r>
              <a:rPr lang="pt-BR" dirty="0" smtClean="0"/>
              <a:t>discreto, </a:t>
            </a:r>
            <a:r>
              <a:rPr lang="pt-BR" dirty="0"/>
              <a:t>tornam as metaheurísticas bioinspiradas mais atrativas </a:t>
            </a:r>
            <a:r>
              <a:rPr lang="pt-BR" dirty="0" smtClean="0"/>
              <a:t>que </a:t>
            </a:r>
            <a:r>
              <a:rPr lang="pt-BR" dirty="0"/>
              <a:t>os métodos puramente heurísticos, os sistemas especialistas e opções similares;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A natureza estocástica dos AEs proporcionam uma busca com maior chance </a:t>
            </a:r>
            <a:r>
              <a:rPr lang="pt-BR" dirty="0" smtClean="0"/>
              <a:t>de </a:t>
            </a:r>
            <a:r>
              <a:rPr lang="pt-BR" dirty="0"/>
              <a:t>escape das regiões de mínimos locais, e </a:t>
            </a:r>
            <a:r>
              <a:rPr lang="pt-BR" dirty="0" smtClean="0"/>
              <a:t>portanto, maior potencial de soluções </a:t>
            </a:r>
            <a:r>
              <a:rPr lang="pt-BR" dirty="0"/>
              <a:t>ótimas </a:t>
            </a:r>
            <a:r>
              <a:rPr lang="pt-BR" dirty="0" smtClean="0"/>
              <a:t>globais;</a:t>
            </a:r>
            <a:endParaRPr lang="pt-BR" dirty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Abordagem predominante nos trabalhos de minimização de perdas </a:t>
            </a:r>
            <a:r>
              <a:rPr lang="pt-BR" dirty="0" smtClean="0"/>
              <a:t>técnicas com bom </a:t>
            </a:r>
            <a:r>
              <a:rPr lang="pt-BR" dirty="0"/>
              <a:t>desempenho </a:t>
            </a:r>
            <a:r>
              <a:rPr lang="pt-BR" dirty="0" smtClean="0"/>
              <a:t>em número de execuções de fluxo de potência.</a:t>
            </a:r>
            <a:endParaRPr lang="pt-BR" dirty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Simplicidade de implementação e poucos parâmetros de controle</a:t>
            </a:r>
            <a:r>
              <a:rPr lang="pt-BR" dirty="0" smtClean="0"/>
              <a:t>;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8B216DD2-EBB3-44BA-9C8A-7EBAAF78DF98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8885" y="60258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Incorporação fácil de múltiplos objetivos e restrições, o que pode não ser trivial para outras classes de métodos.</a:t>
            </a:r>
          </a:p>
        </p:txBody>
      </p:sp>
    </p:spTree>
    <p:extLst>
      <p:ext uri="{BB962C8B-B14F-4D97-AF65-F5344CB8AC3E}">
        <p14:creationId xmlns:p14="http://schemas.microsoft.com/office/powerpoint/2010/main" val="37158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/>
              <a:t>4.1 Formulação Matemática</a:t>
            </a:r>
          </a:p>
          <a:p>
            <a:endParaRPr lang="pt-BR" b="1" dirty="0"/>
          </a:p>
          <a:p>
            <a:r>
              <a:rPr lang="pt-BR" b="1" dirty="0"/>
              <a:t>4.2 Algoritmos Evolucionários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4.3 Técnicas de Codificação do Indivíduo</a:t>
            </a:r>
          </a:p>
          <a:p>
            <a:r>
              <a:rPr lang="pt-BR" b="1" dirty="0"/>
              <a:t> </a:t>
            </a:r>
          </a:p>
          <a:p>
            <a:r>
              <a:rPr lang="pt-BR" b="1" dirty="0"/>
              <a:t>4.4 Algoritmo para a criação da população inicial</a:t>
            </a:r>
          </a:p>
          <a:p>
            <a:endParaRPr lang="pt-BR" b="1" dirty="0"/>
          </a:p>
          <a:p>
            <a:r>
              <a:rPr lang="pt-BR" b="1" dirty="0"/>
              <a:t>4.5 Busca Local – Branch Exchange</a:t>
            </a:r>
          </a:p>
          <a:p>
            <a:endParaRPr lang="pt-BR" b="1" dirty="0"/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689002"/>
            <a:ext cx="444500" cy="849694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Formulação Matemática do Problema de Otimização</a:t>
            </a:r>
          </a:p>
        </p:txBody>
      </p:sp>
    </p:spTree>
    <p:extLst>
      <p:ext uri="{BB962C8B-B14F-4D97-AF65-F5344CB8AC3E}">
        <p14:creationId xmlns:p14="http://schemas.microsoft.com/office/powerpoint/2010/main" val="36079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Técnicas de Codificação do Indivíduo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59403" y="3299817"/>
                <a:ext cx="819314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1600" b="1" dirty="0"/>
                  <a:t>1. Codificação Binária: </a:t>
                </a:r>
                <a:r>
                  <a:rPr lang="pt-BR" sz="1600" dirty="0"/>
                  <a:t>A configuração da rede é representada por um vetor binário representando o estado da chave (aberto ou fechado).</a:t>
                </a:r>
                <a:endParaRPr lang="pt-BR" sz="1600" b="1" dirty="0"/>
              </a:p>
              <a:p>
                <a:r>
                  <a:rPr lang="pt-BR" sz="1600" b="1" dirty="0"/>
                  <a:t>Exemplo</a:t>
                </a:r>
                <a:r>
                  <a:rPr lang="pt-BR" sz="1600" dirty="0"/>
                  <a:t>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/>
                      </a:rPr>
                      <m:t>𝑋</m:t>
                    </m:r>
                    <m:r>
                      <a:rPr lang="pt-BR" sz="1600" i="1">
                        <a:latin typeface="Cambria Math"/>
                      </a:rPr>
                      <m:t>=[1,1,1,0,1,1,1,1,1,1,0,1,0,1,1,1]</m:t>
                    </m:r>
                  </m:oMath>
                </a14:m>
                <a:endParaRPr lang="en-GB" sz="1600" dirty="0"/>
              </a:p>
              <a:p>
                <a:endParaRPr lang="pt-BR" sz="1600" dirty="0"/>
              </a:p>
              <a:p>
                <a:r>
                  <a:rPr lang="pt-BR" sz="1600" b="1" dirty="0"/>
                  <a:t>2. Codificação Inteira:  </a:t>
                </a:r>
                <a:r>
                  <a:rPr lang="pt-BR" sz="1600" dirty="0"/>
                  <a:t>atribui índices inteiros para cada chave ou ramo manobrável e compõe o indivíduo somente pelos índices correspondentes as chaves ou ramos NAs.</a:t>
                </a:r>
              </a:p>
              <a:p>
                <a:r>
                  <a:rPr lang="pt-BR" sz="1600" b="1" dirty="0"/>
                  <a:t>Exemplo: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/>
                      </a:rPr>
                      <m:t>𝑋</m:t>
                    </m:r>
                    <m:r>
                      <a:rPr lang="pt-BR" sz="1600" i="1">
                        <a:latin typeface="Cambria Math"/>
                      </a:rPr>
                      <m:t>=[4,11,13]</m:t>
                    </m:r>
                  </m:oMath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3" y="3299817"/>
                <a:ext cx="8193146" cy="1815882"/>
              </a:xfrm>
              <a:prstGeom prst="rect">
                <a:avLst/>
              </a:prstGeom>
              <a:blipFill rotWithShape="1">
                <a:blip r:embed="rId2"/>
                <a:stretch>
                  <a:fillRect l="-446" t="-1007" r="-967" b="-3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1C6047CF-BDB5-4F7A-AAE9-620E1F461F3B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76301" y="816795"/>
            <a:ext cx="3851883" cy="23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Técnicas de Codificação do Indivíduo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512" y="829370"/>
            <a:ext cx="833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/>
              <a:t>3. Codificação Inteira Compacta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53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1C6047CF-BDB5-4F7A-AAE9-620E1F461F3B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b="46264"/>
          <a:stretch/>
        </p:blipFill>
        <p:spPr bwMode="auto">
          <a:xfrm>
            <a:off x="326276" y="1167925"/>
            <a:ext cx="7846124" cy="216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5317389"/>
            <a:ext cx="604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Fig. Codificação Inteira Compacta aplica a rede de de 70 barras</a:t>
            </a:r>
            <a:endParaRPr lang="en-GB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7"/>
          <a:stretch/>
        </p:blipFill>
        <p:spPr bwMode="auto">
          <a:xfrm>
            <a:off x="323528" y="3332481"/>
            <a:ext cx="7846124" cy="185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1331640" y="1273323"/>
            <a:ext cx="3744416" cy="393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516216" y="2250203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6156176" y="2785368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5436096" y="1849388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3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Técnicas de Codificação do Indivíduo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512" y="829370"/>
            <a:ext cx="83371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b="1" dirty="0"/>
              <a:t>Codificação Inteira Compacta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 smtClean="0"/>
              <a:t>A </a:t>
            </a:r>
            <a:r>
              <a:rPr lang="pt-BR" dirty="0"/>
              <a:t>tradução da Codificação Inteira para a Codificação Inteira Compacta </a:t>
            </a:r>
            <a:r>
              <a:rPr lang="pt-BR" dirty="0" smtClean="0"/>
              <a:t>foi realizada por um algoritmo de detecção de ciclos (baseado </a:t>
            </a:r>
            <a:r>
              <a:rPr lang="pt-BR" dirty="0"/>
              <a:t>no algoritmo de Dijkstra(1959).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 smtClean="0"/>
              <a:t>A codificação reduziu o </a:t>
            </a:r>
            <a:r>
              <a:rPr lang="pt-BR" dirty="0"/>
              <a:t>número de ramos do Indivíduo e, por consequência,  o espaço de busca do problema. 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A redução ocorre somente na codificação, não sendo necessárias técnicas de compressão de grafos (Barbosa, 2012)(Mendoza et al., 2006).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1C6047CF-BDB5-4F7A-AAE9-620E1F461F3B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3595"/>
              </p:ext>
            </p:extLst>
          </p:nvPr>
        </p:nvGraphicFramePr>
        <p:xfrm>
          <a:off x="1835696" y="3781244"/>
          <a:ext cx="5200724" cy="14630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689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1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745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8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Rede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Nº ramos CI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Nº ramos CIC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Redução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33 barras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2.7%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70 barras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74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57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23.0%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84 barras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107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100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6.5%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136 barras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118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24.4%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415 barras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473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363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23.3%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971282" y="3361556"/>
            <a:ext cx="4825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/>
              <a:t>Tab. Comparação entre Codificação Inteira e Compacta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171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/>
              <a:t>4.1 Formulação Matemática</a:t>
            </a:r>
          </a:p>
          <a:p>
            <a:endParaRPr lang="pt-BR" b="1" dirty="0"/>
          </a:p>
          <a:p>
            <a:r>
              <a:rPr lang="pt-BR" b="1" dirty="0"/>
              <a:t>4.2 Algoritmos </a:t>
            </a:r>
            <a:r>
              <a:rPr lang="pt-BR" b="1" dirty="0" smtClean="0"/>
              <a:t>Evolucionários</a:t>
            </a:r>
            <a:endParaRPr lang="pt-BR" b="1" dirty="0"/>
          </a:p>
          <a:p>
            <a:endParaRPr lang="pt-BR" dirty="0"/>
          </a:p>
          <a:p>
            <a:r>
              <a:rPr lang="pt-BR" b="1" dirty="0"/>
              <a:t>4.3 Técnicas de Codificação do Indivíduo</a:t>
            </a:r>
          </a:p>
          <a:p>
            <a:r>
              <a:rPr lang="pt-BR" b="1" dirty="0"/>
              <a:t> </a:t>
            </a:r>
          </a:p>
          <a:p>
            <a:r>
              <a:rPr lang="pt-BR" b="1" dirty="0">
                <a:solidFill>
                  <a:srgbClr val="FF0000"/>
                </a:solidFill>
              </a:rPr>
              <a:t>4.4 Algoritmo para a criação da população inicial</a:t>
            </a:r>
          </a:p>
          <a:p>
            <a:endParaRPr lang="pt-BR" b="1" dirty="0"/>
          </a:p>
          <a:p>
            <a:r>
              <a:rPr lang="pt-BR" b="1" dirty="0"/>
              <a:t>4.5 Busca Local – Branch Exchange</a:t>
            </a:r>
          </a:p>
          <a:p>
            <a:endParaRPr lang="pt-BR" b="1" dirty="0"/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689002"/>
            <a:ext cx="444500" cy="849694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Formulação Matemática do Problema de Otimização</a:t>
            </a:r>
          </a:p>
        </p:txBody>
      </p:sp>
    </p:spTree>
    <p:extLst>
      <p:ext uri="{BB962C8B-B14F-4D97-AF65-F5344CB8AC3E}">
        <p14:creationId xmlns:p14="http://schemas.microsoft.com/office/powerpoint/2010/main" val="2444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Geração da População Inicial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841276"/>
            <a:ext cx="82651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/>
              <a:t>Tópico com pouco detalhamento na literatura científica;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/>
              <a:t>Para a comparação entre metaheuriscas baseadas em população, a utilização da mesma população inicial caracteriza um experimento melhor projetado;</a:t>
            </a:r>
          </a:p>
          <a:p>
            <a:pPr algn="just"/>
            <a:endParaRPr lang="pt-BR" dirty="0"/>
          </a:p>
          <a:p>
            <a:pPr algn="just"/>
            <a:r>
              <a:rPr lang="pt-BR" b="1" dirty="0">
                <a:solidFill>
                  <a:srgbClr val="FF0000"/>
                </a:solidFill>
              </a:rPr>
              <a:t>Algoritmos para geração da população inicial: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1600" dirty="0"/>
              <a:t>Algoritmo Rotulador Construtivo  (Barbosa </a:t>
            </a:r>
            <a:r>
              <a:rPr lang="pt-BR" sz="1600" i="1" dirty="0"/>
              <a:t>et al</a:t>
            </a:r>
            <a:r>
              <a:rPr lang="pt-BR" sz="1600" dirty="0"/>
              <a:t>., 2013);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sz="1600" dirty="0"/>
              <a:t>MSTIP (</a:t>
            </a:r>
            <a:r>
              <a:rPr lang="pt-BR" sz="1600" i="1" dirty="0"/>
              <a:t>Minimum Spanning Tree Initial Population</a:t>
            </a:r>
            <a:r>
              <a:rPr lang="pt-BR" sz="1600" dirty="0" smtClean="0"/>
              <a:t>) (</a:t>
            </a:r>
            <a:r>
              <a:rPr lang="pt-BR" sz="1600" dirty="0"/>
              <a:t>Amasifen </a:t>
            </a:r>
            <a:r>
              <a:rPr lang="pt-BR" sz="1600" i="1" dirty="0"/>
              <a:t>et al.</a:t>
            </a:r>
            <a:r>
              <a:rPr lang="pt-BR" sz="1600" dirty="0"/>
              <a:t>, 2005)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749FC43-CFC5-4AED-9A87-E4A3797AD52B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79521"/>
              </p:ext>
            </p:extLst>
          </p:nvPr>
        </p:nvGraphicFramePr>
        <p:xfrm>
          <a:off x="251520" y="3458825"/>
          <a:ext cx="8077200" cy="109728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3672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9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699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99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7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Tipo População Inicial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33 barras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70 barras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84 barras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600" b="1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</a:t>
                      </a:r>
                      <a:endParaRPr kumimoji="0" lang="en-GB" sz="1600" b="1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60,0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102,2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137,4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MSTIP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64,6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116,5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136,1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2784" y="3073524"/>
            <a:ext cx="8409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Tab. - Comparação do desempenho do AE (nº FP) com a alteração da população inicial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96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11305" y="1284854"/>
            <a:ext cx="7652733" cy="28007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b="1" dirty="0"/>
              <a:t>4.1 Formulação Matemática</a:t>
            </a:r>
          </a:p>
          <a:p>
            <a:endParaRPr lang="pt-BR" b="1" dirty="0"/>
          </a:p>
          <a:p>
            <a:r>
              <a:rPr lang="pt-BR" b="1" dirty="0"/>
              <a:t>4.2 Algoritmos Evolucionários</a:t>
            </a:r>
          </a:p>
          <a:p>
            <a:endParaRPr lang="pt-BR" dirty="0"/>
          </a:p>
          <a:p>
            <a:r>
              <a:rPr lang="pt-BR" b="1" dirty="0"/>
              <a:t>4.3 Técnicas de Codificação do Indivíduo</a:t>
            </a:r>
          </a:p>
          <a:p>
            <a:r>
              <a:rPr lang="pt-BR" b="1" dirty="0"/>
              <a:t> </a:t>
            </a:r>
          </a:p>
          <a:p>
            <a:r>
              <a:rPr lang="pt-BR" b="1" dirty="0"/>
              <a:t>4.4 Algoritmo para a criação da população inicial</a:t>
            </a:r>
          </a:p>
          <a:p>
            <a:endParaRPr lang="pt-BR" b="1" dirty="0"/>
          </a:p>
          <a:p>
            <a:r>
              <a:rPr lang="pt-BR" b="1" dirty="0">
                <a:solidFill>
                  <a:srgbClr val="FF0000"/>
                </a:solidFill>
              </a:rPr>
              <a:t>4.5 Busca Local – Branch </a:t>
            </a:r>
            <a:r>
              <a:rPr lang="pt-BR" b="1" dirty="0" smtClean="0">
                <a:solidFill>
                  <a:srgbClr val="FF0000"/>
                </a:solidFill>
              </a:rPr>
              <a:t>Exchange (Permutação de Ramos)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2DC57DF6-4110-4502-9AFD-989D81F9CC9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4133726" y="-3689002"/>
            <a:ext cx="444500" cy="849694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Formulação Matemática do Problema de Otimização</a:t>
            </a:r>
          </a:p>
        </p:txBody>
      </p:sp>
    </p:spTree>
    <p:extLst>
      <p:ext uri="{BB962C8B-B14F-4D97-AF65-F5344CB8AC3E}">
        <p14:creationId xmlns:p14="http://schemas.microsoft.com/office/powerpoint/2010/main" val="19565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 smtClean="0">
                <a:solidFill>
                  <a:schemeClr val="tx1"/>
                </a:solidFill>
              </a:rPr>
              <a:t>Busca local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4909" y="841276"/>
            <a:ext cx="790511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</a:rPr>
              <a:t>Busca Local – </a:t>
            </a:r>
            <a:r>
              <a:rPr lang="pt-BR" b="1" i="1" dirty="0">
                <a:solidFill>
                  <a:srgbClr val="FF0000"/>
                </a:solidFill>
              </a:rPr>
              <a:t>Branch </a:t>
            </a:r>
            <a:r>
              <a:rPr lang="pt-BR" b="1" i="1" dirty="0" smtClean="0">
                <a:solidFill>
                  <a:srgbClr val="FF0000"/>
                </a:solidFill>
              </a:rPr>
              <a:t>Exchange</a:t>
            </a:r>
            <a:endParaRPr lang="pt-BR" b="1" i="1" dirty="0">
              <a:solidFill>
                <a:srgbClr val="FF0000"/>
              </a:solidFill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Técnica proposta por (Civanlar, </a:t>
            </a:r>
            <a:r>
              <a:rPr lang="pt-BR" i="1" dirty="0"/>
              <a:t>et al</a:t>
            </a:r>
            <a:r>
              <a:rPr lang="pt-BR" dirty="0"/>
              <a:t>. 1988) onde um ciclo é criado </a:t>
            </a:r>
            <a:r>
              <a:rPr lang="pt-BR" dirty="0" smtClean="0"/>
              <a:t>com o fechamento </a:t>
            </a:r>
            <a:r>
              <a:rPr lang="pt-BR" dirty="0"/>
              <a:t>de uma chave de interconexão NA</a:t>
            </a:r>
            <a:r>
              <a:rPr lang="pt-BR" dirty="0" smtClean="0"/>
              <a:t>.</a:t>
            </a:r>
            <a:endParaRPr lang="pt-BR" dirty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Em seguida, um método de otimização selecionará e abrirá </a:t>
            </a:r>
            <a:r>
              <a:rPr lang="pt-BR" dirty="0" smtClean="0"/>
              <a:t>a </a:t>
            </a:r>
            <a:r>
              <a:rPr lang="pt-BR" dirty="0"/>
              <a:t>chave </a:t>
            </a:r>
            <a:r>
              <a:rPr lang="pt-BR" dirty="0" smtClean="0"/>
              <a:t>NF que </a:t>
            </a:r>
            <a:r>
              <a:rPr lang="pt-BR" dirty="0"/>
              <a:t>represente a configuração com a menor perda técnica para o </a:t>
            </a:r>
            <a:r>
              <a:rPr lang="pt-BR" dirty="0" smtClean="0"/>
              <a:t>ciclo, transformando-a na </a:t>
            </a:r>
            <a:r>
              <a:rPr lang="pt-BR" dirty="0"/>
              <a:t>nova chave de interconexão</a:t>
            </a:r>
            <a:r>
              <a:rPr lang="pt-BR" dirty="0" smtClean="0"/>
              <a:t>.</a:t>
            </a:r>
            <a:endParaRPr lang="pt-BR" dirty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/>
              <a:t>Neste trabalho, utilizou-se o algoritmo de menor caminho (Dijkstra, 1959) para a obtenção do </a:t>
            </a:r>
            <a:r>
              <a:rPr lang="pt-BR" dirty="0" smtClean="0"/>
              <a:t>ciclo </a:t>
            </a:r>
            <a:r>
              <a:rPr lang="pt-BR" dirty="0"/>
              <a:t>(Cidiney, 2011),(Hemalatha &amp; Valsalal, 2011).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C5BE1E7-E67E-4CAF-A31A-33C305C33F5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8"/>
          <a:stretch/>
        </p:blipFill>
        <p:spPr>
          <a:xfrm>
            <a:off x="3563888" y="3646177"/>
            <a:ext cx="1440597" cy="17316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18485" y="5376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smtClean="0"/>
              <a:t>Fig. </a:t>
            </a:r>
            <a:r>
              <a:rPr lang="en-GB" sz="1600" dirty="0" err="1"/>
              <a:t>Edsger</a:t>
            </a:r>
            <a:r>
              <a:rPr lang="en-GB" sz="1600" dirty="0"/>
              <a:t> W</a:t>
            </a:r>
            <a:r>
              <a:rPr lang="en-GB" sz="1600" dirty="0" smtClean="0"/>
              <a:t>. </a:t>
            </a:r>
            <a:r>
              <a:rPr lang="en-GB" sz="1600" dirty="0" err="1" smtClean="0"/>
              <a:t>Dijkstra</a:t>
            </a:r>
            <a:r>
              <a:rPr lang="en-GB" sz="1600" dirty="0" smtClean="0"/>
              <a:t>. </a:t>
            </a:r>
            <a:r>
              <a:rPr lang="en-GB" sz="1600" dirty="0" err="1" smtClean="0"/>
              <a:t>Fonte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Wikipedia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979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7" name="Picture 34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24" y="1602080"/>
            <a:ext cx="37719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1"/>
          <p:cNvSpPr txBox="1">
            <a:spLocks/>
          </p:cNvSpPr>
          <p:nvPr/>
        </p:nvSpPr>
        <p:spPr>
          <a:xfrm rot="16200000">
            <a:off x="4323865" y="-3663117"/>
            <a:ext cx="444500" cy="8445174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Adaptações Algoritmo Genético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59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4909" y="841276"/>
            <a:ext cx="790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Busca Local </a:t>
            </a:r>
            <a:r>
              <a:rPr lang="pt-BR" b="1" i="1" dirty="0">
                <a:solidFill>
                  <a:srgbClr val="FF0000"/>
                </a:solidFill>
              </a:rPr>
              <a:t>Branch </a:t>
            </a:r>
            <a:r>
              <a:rPr lang="pt-BR" b="1" i="1" dirty="0" smtClean="0">
                <a:solidFill>
                  <a:srgbClr val="FF0000"/>
                </a:solidFill>
              </a:rPr>
              <a:t>Exchange </a:t>
            </a:r>
            <a:r>
              <a:rPr lang="pt-BR" dirty="0" smtClean="0"/>
              <a:t>– Perda Inicial </a:t>
            </a:r>
            <a:r>
              <a:rPr lang="en-GB" dirty="0"/>
              <a:t>511,43 </a:t>
            </a:r>
            <a:r>
              <a:rPr lang="en-GB" dirty="0" smtClean="0"/>
              <a:t>kW</a:t>
            </a:r>
            <a:endParaRPr lang="pt-BR" dirty="0"/>
          </a:p>
        </p:txBody>
      </p:sp>
      <p:sp>
        <p:nvSpPr>
          <p:cNvPr id="376" name="Rectangle 371"/>
          <p:cNvSpPr>
            <a:spLocks noChangeArrowheads="1"/>
          </p:cNvSpPr>
          <p:nvPr/>
        </p:nvSpPr>
        <p:spPr bwMode="auto">
          <a:xfrm>
            <a:off x="1955153" y="18276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455" name="AutoShape 466"/>
          <p:cNvSpPr>
            <a:spLocks noChangeArrowheads="1"/>
          </p:cNvSpPr>
          <p:nvPr/>
        </p:nvSpPr>
        <p:spPr bwMode="auto">
          <a:xfrm rot="10800000">
            <a:off x="4572000" y="2533108"/>
            <a:ext cx="381000" cy="1905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6D4276E3-000A-47D6-9F3E-DF83642D6E11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71800" y="2373693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35896" y="2373693"/>
            <a:ext cx="0" cy="5558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35896" y="2929508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/>
        </p:nvCxnSpPr>
        <p:spPr>
          <a:xfrm>
            <a:off x="4499992" y="2373693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>
            <a:off x="5341228" y="2373693"/>
            <a:ext cx="0" cy="699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>
            <a:off x="2771800" y="2929508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H="1">
            <a:off x="4499992" y="3050088"/>
            <a:ext cx="1706655" cy="10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>
            <a:off x="2789340" y="3520306"/>
            <a:ext cx="1728192" cy="576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2771800" y="2373693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AutoShape 460"/>
          <p:cNvSpPr>
            <a:spLocks noChangeArrowheads="1"/>
          </p:cNvSpPr>
          <p:nvPr/>
        </p:nvSpPr>
        <p:spPr bwMode="auto">
          <a:xfrm rot="5400000">
            <a:off x="3909194" y="2584450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486" name="AutoShape 460"/>
          <p:cNvSpPr>
            <a:spLocks noChangeArrowheads="1"/>
          </p:cNvSpPr>
          <p:nvPr/>
        </p:nvSpPr>
        <p:spPr bwMode="auto">
          <a:xfrm rot="5400000">
            <a:off x="3477146" y="3391272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489" name="AutoShape 460"/>
          <p:cNvSpPr>
            <a:spLocks noChangeArrowheads="1"/>
          </p:cNvSpPr>
          <p:nvPr/>
        </p:nvSpPr>
        <p:spPr bwMode="auto">
          <a:xfrm rot="5400000">
            <a:off x="3045098" y="1961562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cxnSp>
        <p:nvCxnSpPr>
          <p:cNvPr id="491" name="Straight Connector 490"/>
          <p:cNvCxnSpPr/>
          <p:nvPr/>
        </p:nvCxnSpPr>
        <p:spPr>
          <a:xfrm>
            <a:off x="3635896" y="2373693"/>
            <a:ext cx="0" cy="55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>
            <a:off x="3635896" y="2929508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/>
          <p:nvPr/>
        </p:nvCxnSpPr>
        <p:spPr>
          <a:xfrm>
            <a:off x="2771800" y="2373693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/>
          <p:nvPr/>
        </p:nvCxnSpPr>
        <p:spPr>
          <a:xfrm>
            <a:off x="3635896" y="2929508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Rectangle 499"/>
          <p:cNvSpPr/>
          <p:nvPr/>
        </p:nvSpPr>
        <p:spPr>
          <a:xfrm>
            <a:off x="538832" y="1310068"/>
            <a:ext cx="7695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01" name="Rectangle 500"/>
          <p:cNvSpPr/>
          <p:nvPr/>
        </p:nvSpPr>
        <p:spPr>
          <a:xfrm>
            <a:off x="535598" y="1304476"/>
            <a:ext cx="7695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03" name="AutoShape 466"/>
          <p:cNvSpPr>
            <a:spLocks noChangeArrowheads="1"/>
          </p:cNvSpPr>
          <p:nvPr/>
        </p:nvSpPr>
        <p:spPr bwMode="auto">
          <a:xfrm rot="10800000">
            <a:off x="5387574" y="2450364"/>
            <a:ext cx="381000" cy="1905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504" name="AutoShape 460"/>
          <p:cNvSpPr>
            <a:spLocks noChangeArrowheads="1"/>
          </p:cNvSpPr>
          <p:nvPr/>
        </p:nvSpPr>
        <p:spPr bwMode="auto">
          <a:xfrm rot="5400000">
            <a:off x="4773290" y="1961562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cxnSp>
        <p:nvCxnSpPr>
          <p:cNvPr id="506" name="Straight Connector 505"/>
          <p:cNvCxnSpPr/>
          <p:nvPr/>
        </p:nvCxnSpPr>
        <p:spPr>
          <a:xfrm>
            <a:off x="4499992" y="2373693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>
            <a:off x="5345299" y="2373693"/>
            <a:ext cx="0" cy="699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AutoShape 454"/>
          <p:cNvSpPr>
            <a:spLocks noChangeArrowheads="1"/>
          </p:cNvSpPr>
          <p:nvPr/>
        </p:nvSpPr>
        <p:spPr bwMode="auto">
          <a:xfrm>
            <a:off x="4006466" y="1980612"/>
            <a:ext cx="381000" cy="1905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516" name="AutoShape 454"/>
          <p:cNvSpPr>
            <a:spLocks noChangeArrowheads="1"/>
          </p:cNvSpPr>
          <p:nvPr/>
        </p:nvSpPr>
        <p:spPr bwMode="auto">
          <a:xfrm>
            <a:off x="2267744" y="3156322"/>
            <a:ext cx="381000" cy="1905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cxnSp>
        <p:nvCxnSpPr>
          <p:cNvPr id="518" name="Straight Connector 517"/>
          <p:cNvCxnSpPr/>
          <p:nvPr/>
        </p:nvCxnSpPr>
        <p:spPr>
          <a:xfrm>
            <a:off x="2771800" y="2929508"/>
            <a:ext cx="0" cy="576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 flipV="1">
            <a:off x="2771800" y="3505572"/>
            <a:ext cx="1728192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AutoShape 460"/>
          <p:cNvSpPr>
            <a:spLocks noChangeArrowheads="1"/>
          </p:cNvSpPr>
          <p:nvPr/>
        </p:nvSpPr>
        <p:spPr bwMode="auto">
          <a:xfrm rot="5400000">
            <a:off x="5054873" y="3304530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cxnSp>
        <p:nvCxnSpPr>
          <p:cNvPr id="526" name="Straight Connector 525"/>
          <p:cNvCxnSpPr/>
          <p:nvPr/>
        </p:nvCxnSpPr>
        <p:spPr>
          <a:xfrm flipV="1">
            <a:off x="4499992" y="3050088"/>
            <a:ext cx="1700392" cy="10315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AutoShape 460"/>
          <p:cNvSpPr>
            <a:spLocks noChangeArrowheads="1"/>
          </p:cNvSpPr>
          <p:nvPr/>
        </p:nvSpPr>
        <p:spPr bwMode="auto">
          <a:xfrm rot="5400000">
            <a:off x="3506862" y="3406006"/>
            <a:ext cx="3175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FF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cxnSp>
        <p:nvCxnSpPr>
          <p:cNvPr id="536" name="Straight Connector 535"/>
          <p:cNvCxnSpPr/>
          <p:nvPr/>
        </p:nvCxnSpPr>
        <p:spPr>
          <a:xfrm flipV="1">
            <a:off x="4506255" y="3051620"/>
            <a:ext cx="1700392" cy="10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2771800" y="2929508"/>
            <a:ext cx="0" cy="590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 flipV="1">
            <a:off x="2801516" y="3520306"/>
            <a:ext cx="1728192" cy="576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 flipH="1" flipV="1">
            <a:off x="2771800" y="3520306"/>
            <a:ext cx="1734455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>
            <a:off x="4493696" y="2350450"/>
            <a:ext cx="0" cy="55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>
            <a:off x="4490614" y="2373693"/>
            <a:ext cx="0" cy="5558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 flipV="1">
            <a:off x="4490614" y="2373693"/>
            <a:ext cx="0" cy="55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Rectangle 550"/>
          <p:cNvSpPr/>
          <p:nvPr/>
        </p:nvSpPr>
        <p:spPr>
          <a:xfrm>
            <a:off x="539552" y="1312473"/>
            <a:ext cx="76954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cxnSp>
        <p:nvCxnSpPr>
          <p:cNvPr id="553" name="Straight Connector 552"/>
          <p:cNvCxnSpPr/>
          <p:nvPr/>
        </p:nvCxnSpPr>
        <p:spPr>
          <a:xfrm flipH="1">
            <a:off x="3635896" y="2929508"/>
            <a:ext cx="8547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Rectangle 506"/>
          <p:cNvSpPr/>
          <p:nvPr/>
        </p:nvSpPr>
        <p:spPr>
          <a:xfrm>
            <a:off x="539552" y="1326168"/>
            <a:ext cx="76954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555" name="Straight Connector 554"/>
          <p:cNvCxnSpPr/>
          <p:nvPr/>
        </p:nvCxnSpPr>
        <p:spPr>
          <a:xfrm flipH="1">
            <a:off x="4493696" y="1852613"/>
            <a:ext cx="2104" cy="521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 flipV="1">
            <a:off x="4491103" y="1827696"/>
            <a:ext cx="5186" cy="5243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Rectangle 559"/>
          <p:cNvSpPr/>
          <p:nvPr/>
        </p:nvSpPr>
        <p:spPr>
          <a:xfrm>
            <a:off x="539552" y="1326168"/>
            <a:ext cx="76954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522" name="Rectangle 521"/>
          <p:cNvSpPr/>
          <p:nvPr/>
        </p:nvSpPr>
        <p:spPr>
          <a:xfrm>
            <a:off x="539552" y="1326168"/>
            <a:ext cx="76954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4" name="Rectangle 523"/>
          <p:cNvSpPr/>
          <p:nvPr/>
        </p:nvSpPr>
        <p:spPr>
          <a:xfrm>
            <a:off x="539552" y="1326168"/>
            <a:ext cx="76954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62" name="Straight Connector 561"/>
          <p:cNvCxnSpPr/>
          <p:nvPr/>
        </p:nvCxnSpPr>
        <p:spPr>
          <a:xfrm flipH="1" flipV="1">
            <a:off x="4490614" y="1849388"/>
            <a:ext cx="5186" cy="524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Rectangle 562"/>
          <p:cNvSpPr/>
          <p:nvPr/>
        </p:nvSpPr>
        <p:spPr>
          <a:xfrm>
            <a:off x="450134" y="1135199"/>
            <a:ext cx="2033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Nº Fluxos de Potência:</a:t>
            </a:r>
            <a:endParaRPr lang="en-GB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06255" y="2373693"/>
            <a:ext cx="8578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43790" y="1633364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676,63 kW</a:t>
            </a:r>
            <a:endParaRPr lang="en-GB" sz="1200" dirty="0"/>
          </a:p>
        </p:txBody>
      </p:sp>
      <p:sp>
        <p:nvSpPr>
          <p:cNvPr id="59" name="Rectangle 58"/>
          <p:cNvSpPr/>
          <p:nvPr/>
        </p:nvSpPr>
        <p:spPr>
          <a:xfrm>
            <a:off x="3665612" y="2311864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493,15 kW</a:t>
            </a:r>
            <a:endParaRPr lang="en-GB" sz="1200" dirty="0"/>
          </a:p>
        </p:txBody>
      </p:sp>
      <p:sp>
        <p:nvSpPr>
          <p:cNvPr id="60" name="Rectangle 59"/>
          <p:cNvSpPr/>
          <p:nvPr/>
        </p:nvSpPr>
        <p:spPr>
          <a:xfrm>
            <a:off x="4671668" y="1640113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466,13 kW</a:t>
            </a:r>
            <a:endParaRPr lang="en-GB" sz="1200" dirty="0"/>
          </a:p>
        </p:txBody>
      </p:sp>
      <p:sp>
        <p:nvSpPr>
          <p:cNvPr id="61" name="Rectangle 60"/>
          <p:cNvSpPr/>
          <p:nvPr/>
        </p:nvSpPr>
        <p:spPr>
          <a:xfrm>
            <a:off x="3596777" y="1734936"/>
            <a:ext cx="1044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1.334,33 kW</a:t>
            </a:r>
            <a:endParaRPr lang="en-GB" sz="1200" dirty="0"/>
          </a:p>
        </p:txBody>
      </p:sp>
      <p:sp>
        <p:nvSpPr>
          <p:cNvPr id="62" name="Rectangle 61"/>
          <p:cNvSpPr/>
          <p:nvPr/>
        </p:nvSpPr>
        <p:spPr>
          <a:xfrm>
            <a:off x="1754689" y="2935024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479,29 kW</a:t>
            </a:r>
            <a:endParaRPr lang="en-GB" sz="1200" dirty="0"/>
          </a:p>
        </p:txBody>
      </p:sp>
      <p:sp>
        <p:nvSpPr>
          <p:cNvPr id="63" name="Rectangle 62"/>
          <p:cNvSpPr/>
          <p:nvPr/>
        </p:nvSpPr>
        <p:spPr>
          <a:xfrm>
            <a:off x="4860032" y="3001516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492,83 kW</a:t>
            </a:r>
            <a:endParaRPr lang="en-GB" sz="1200" dirty="0"/>
          </a:p>
        </p:txBody>
      </p:sp>
      <p:sp>
        <p:nvSpPr>
          <p:cNvPr id="64" name="Rectangle 63"/>
          <p:cNvSpPr/>
          <p:nvPr/>
        </p:nvSpPr>
        <p:spPr>
          <a:xfrm>
            <a:off x="3305554" y="3073524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466,13 kW</a:t>
            </a:r>
            <a:endParaRPr lang="en-GB" sz="1200" dirty="0"/>
          </a:p>
        </p:txBody>
      </p:sp>
      <p:sp>
        <p:nvSpPr>
          <p:cNvPr id="65" name="Rectangle 64"/>
          <p:cNvSpPr/>
          <p:nvPr/>
        </p:nvSpPr>
        <p:spPr>
          <a:xfrm>
            <a:off x="4601698" y="2668857"/>
            <a:ext cx="9064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707,75 kW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133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animBg="1"/>
      <p:bldP spid="485" grpId="0" animBg="1"/>
      <p:bldP spid="486" grpId="0" animBg="1"/>
      <p:bldP spid="489" grpId="0" animBg="1"/>
      <p:bldP spid="500" grpId="0"/>
      <p:bldP spid="501" grpId="0"/>
      <p:bldP spid="503" grpId="0" animBg="1"/>
      <p:bldP spid="504" grpId="0" animBg="1"/>
      <p:bldP spid="515" grpId="0" animBg="1"/>
      <p:bldP spid="516" grpId="0" animBg="1"/>
      <p:bldP spid="523" grpId="0" animBg="1"/>
      <p:bldP spid="533" grpId="0" animBg="1"/>
      <p:bldP spid="551" grpId="0" animBg="1"/>
      <p:bldP spid="507" grpId="0" animBg="1"/>
      <p:bldP spid="560" grpId="0" animBg="1"/>
      <p:bldP spid="522" grpId="0" animBg="1"/>
      <p:bldP spid="524" grpId="0" animBg="1"/>
      <p:bldP spid="2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1520" y="913284"/>
            <a:ext cx="813690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b="1" dirty="0"/>
              <a:t>Ações</a:t>
            </a:r>
            <a:r>
              <a:rPr lang="en-US" b="1" dirty="0"/>
              <a:t> para a </a:t>
            </a:r>
            <a:r>
              <a:rPr lang="pt-BR" b="1" dirty="0"/>
              <a:t>minimização</a:t>
            </a:r>
            <a:r>
              <a:rPr lang="en-US" b="1" dirty="0"/>
              <a:t> de </a:t>
            </a:r>
            <a:r>
              <a:rPr lang="pt-BR" b="1" dirty="0"/>
              <a:t>perdas</a:t>
            </a:r>
            <a:r>
              <a:rPr lang="en-US" b="1" dirty="0"/>
              <a:t> </a:t>
            </a:r>
            <a:r>
              <a:rPr lang="pt-BR" b="1" dirty="0"/>
              <a:t>técnicas</a:t>
            </a:r>
            <a:r>
              <a:rPr lang="en-US" b="1" dirty="0"/>
              <a:t>:</a:t>
            </a:r>
          </a:p>
          <a:p>
            <a:pPr algn="just">
              <a:spcBef>
                <a:spcPts val="600"/>
              </a:spcBef>
            </a:pPr>
            <a:r>
              <a:rPr lang="pt-BR" b="1" dirty="0"/>
              <a:t>Substituição</a:t>
            </a:r>
            <a:r>
              <a:rPr lang="en-US" b="1" dirty="0"/>
              <a:t>/</a:t>
            </a:r>
            <a:r>
              <a:rPr lang="pt-BR" b="1" dirty="0"/>
              <a:t>Instalação</a:t>
            </a:r>
            <a:r>
              <a:rPr lang="en-US" b="1" dirty="0"/>
              <a:t> de </a:t>
            </a:r>
            <a:r>
              <a:rPr lang="pt-BR" b="1" dirty="0"/>
              <a:t>equipamentos</a:t>
            </a:r>
            <a:r>
              <a:rPr lang="en-US" b="1" dirty="0"/>
              <a:t>: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dirty="0"/>
              <a:t>Substituição</a:t>
            </a:r>
            <a:r>
              <a:rPr lang="en-US" dirty="0"/>
              <a:t> de </a:t>
            </a:r>
            <a:r>
              <a:rPr lang="pt-BR" dirty="0"/>
              <a:t>equipamentos</a:t>
            </a:r>
            <a:r>
              <a:rPr lang="en-US" dirty="0"/>
              <a:t> </a:t>
            </a:r>
            <a:r>
              <a:rPr lang="pt-BR" dirty="0"/>
              <a:t>obsoletos</a:t>
            </a:r>
            <a:r>
              <a:rPr lang="en-US" dirty="0"/>
              <a:t> e </a:t>
            </a:r>
            <a:r>
              <a:rPr lang="pt-BR" dirty="0"/>
              <a:t>depreciados</a:t>
            </a:r>
            <a:r>
              <a:rPr lang="en-US" dirty="0"/>
              <a:t>;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dirty="0" smtClean="0"/>
              <a:t>Instalação de compensação</a:t>
            </a:r>
            <a:r>
              <a:rPr lang="en-US" dirty="0" smtClean="0"/>
              <a:t> </a:t>
            </a:r>
            <a:r>
              <a:rPr lang="pt-BR" dirty="0"/>
              <a:t>reativa</a:t>
            </a:r>
            <a:r>
              <a:rPr lang="en-US" dirty="0"/>
              <a:t> (Ex: </a:t>
            </a:r>
            <a:r>
              <a:rPr lang="pt-BR" dirty="0"/>
              <a:t>bancos</a:t>
            </a:r>
            <a:r>
              <a:rPr lang="en-US" dirty="0"/>
              <a:t> </a:t>
            </a:r>
            <a:r>
              <a:rPr lang="pt-BR" dirty="0"/>
              <a:t>capacitores</a:t>
            </a:r>
            <a:r>
              <a:rPr lang="en-US" dirty="0"/>
              <a:t> e GDs); 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dirty="0"/>
              <a:t>Reforço</a:t>
            </a:r>
            <a:r>
              <a:rPr lang="en-US" dirty="0"/>
              <a:t> da </a:t>
            </a:r>
            <a:r>
              <a:rPr lang="pt-BR" dirty="0"/>
              <a:t>rede</a:t>
            </a:r>
            <a:r>
              <a:rPr lang="en-US" dirty="0"/>
              <a:t> de MT (</a:t>
            </a:r>
            <a:r>
              <a:rPr lang="pt-BR" dirty="0"/>
              <a:t>recondutoramento</a:t>
            </a:r>
            <a:r>
              <a:rPr lang="en-US" dirty="0"/>
              <a:t>).</a:t>
            </a:r>
          </a:p>
          <a:p>
            <a:pPr algn="just">
              <a:spcBef>
                <a:spcPts val="600"/>
              </a:spcBef>
            </a:pPr>
            <a:endParaRPr lang="pt-BR" b="1" dirty="0" smtClean="0"/>
          </a:p>
          <a:p>
            <a:pPr algn="just">
              <a:spcBef>
                <a:spcPts val="600"/>
              </a:spcBef>
            </a:pPr>
            <a:r>
              <a:rPr lang="pt-BR" b="1" dirty="0" smtClean="0"/>
              <a:t>Gerenciamento</a:t>
            </a:r>
            <a:r>
              <a:rPr lang="en-US" b="1" dirty="0" smtClean="0"/>
              <a:t> </a:t>
            </a:r>
            <a:r>
              <a:rPr lang="en-US" b="1" dirty="0"/>
              <a:t>da </a:t>
            </a:r>
            <a:r>
              <a:rPr lang="pt-BR" b="1" dirty="0"/>
              <a:t>rede</a:t>
            </a:r>
            <a:r>
              <a:rPr lang="en-US" b="1" dirty="0"/>
              <a:t>: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dirty="0"/>
              <a:t>Controle</a:t>
            </a:r>
            <a:r>
              <a:rPr lang="en-US" dirty="0"/>
              <a:t> da </a:t>
            </a:r>
            <a:r>
              <a:rPr lang="pt-BR" dirty="0"/>
              <a:t>potência</a:t>
            </a:r>
            <a:r>
              <a:rPr lang="en-US" dirty="0"/>
              <a:t> </a:t>
            </a:r>
            <a:r>
              <a:rPr lang="pt-BR" dirty="0"/>
              <a:t>reativa</a:t>
            </a:r>
            <a:r>
              <a:rPr lang="en-US" dirty="0"/>
              <a:t> e do </a:t>
            </a:r>
            <a:r>
              <a:rPr lang="pt-BR" dirty="0"/>
              <a:t>nível</a:t>
            </a:r>
            <a:r>
              <a:rPr lang="en-US" dirty="0"/>
              <a:t> de </a:t>
            </a:r>
            <a:r>
              <a:rPr lang="pt-BR" dirty="0"/>
              <a:t>tensão</a:t>
            </a:r>
            <a:r>
              <a:rPr lang="en-US" dirty="0"/>
              <a:t>: Volt/</a:t>
            </a:r>
            <a:r>
              <a:rPr lang="pt-BR" dirty="0"/>
              <a:t>VAr</a:t>
            </a:r>
            <a:r>
              <a:rPr lang="en-US" dirty="0"/>
              <a:t>;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dirty="0"/>
              <a:t>Controle</a:t>
            </a:r>
            <a:r>
              <a:rPr lang="en-US" dirty="0"/>
              <a:t> da </a:t>
            </a:r>
            <a:r>
              <a:rPr lang="pt-BR" dirty="0"/>
              <a:t>Geração</a:t>
            </a:r>
            <a:r>
              <a:rPr lang="en-US" dirty="0"/>
              <a:t> </a:t>
            </a:r>
            <a:r>
              <a:rPr lang="pt-BR" dirty="0"/>
              <a:t>Distribuída</a:t>
            </a:r>
            <a:r>
              <a:rPr lang="en-US" dirty="0"/>
              <a:t>;</a:t>
            </a:r>
          </a:p>
          <a:p>
            <a:pPr marL="342900" indent="-342900" algn="just">
              <a:spcBef>
                <a:spcPts val="600"/>
              </a:spcBef>
              <a:buFontTx/>
              <a:buChar char="-"/>
            </a:pPr>
            <a:r>
              <a:rPr lang="pt-BR" b="1" dirty="0">
                <a:solidFill>
                  <a:srgbClr val="FF0000"/>
                </a:solidFill>
              </a:rPr>
              <a:t>Reconfiguração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pt-BR" b="1" dirty="0">
                <a:solidFill>
                  <a:srgbClr val="FF0000"/>
                </a:solidFill>
              </a:rPr>
              <a:t>replanejamento</a:t>
            </a:r>
            <a:r>
              <a:rPr lang="en-US" b="1" dirty="0">
                <a:solidFill>
                  <a:srgbClr val="FF0000"/>
                </a:solidFill>
              </a:rPr>
              <a:t>) de </a:t>
            </a:r>
            <a:r>
              <a:rPr lang="pt-BR" b="1" dirty="0">
                <a:solidFill>
                  <a:srgbClr val="FF0000"/>
                </a:solidFill>
              </a:rPr>
              <a:t>redes</a:t>
            </a:r>
            <a:r>
              <a:rPr lang="en-US" b="1" dirty="0">
                <a:solidFill>
                  <a:srgbClr val="FF0000"/>
                </a:solidFill>
              </a:rPr>
              <a:t> de MT. 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672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5400" dirty="0">
                <a:solidFill>
                  <a:schemeClr val="tx1"/>
                </a:solidFill>
              </a:rPr>
              <a:t>6. Resultados </a:t>
            </a:r>
            <a:br>
              <a:rPr lang="pt-BR" sz="5400" dirty="0">
                <a:solidFill>
                  <a:schemeClr val="tx1"/>
                </a:solidFill>
              </a:rPr>
            </a:br>
            <a:r>
              <a:rPr lang="pt-BR" sz="5400" dirty="0">
                <a:solidFill>
                  <a:schemeClr val="tx1"/>
                </a:solidFill>
              </a:rPr>
              <a:t>das Simulações</a:t>
            </a:r>
          </a:p>
          <a:p>
            <a:pPr algn="ctr"/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F4364E12-7142-402F-A5B5-D0D1F6389953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08824590-28A3-4FE7-BC96-10B7FA1275DE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Resultados Redes </a:t>
            </a:r>
            <a:r>
              <a:rPr lang="pt-BR" sz="3200" dirty="0" smtClean="0">
                <a:solidFill>
                  <a:schemeClr val="tx1"/>
                </a:solidFill>
              </a:rPr>
              <a:t>IEEE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61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495912" y="1350659"/>
            <a:ext cx="122413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4424"/>
              </p:ext>
            </p:extLst>
          </p:nvPr>
        </p:nvGraphicFramePr>
        <p:xfrm>
          <a:off x="755576" y="985292"/>
          <a:ext cx="7449060" cy="41148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58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81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81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81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381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381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Trabalho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33 barras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70 barras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84 barras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136 barras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415 barras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(Carreño et al., 2008)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24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291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(Braz &amp; Souza, 2011)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252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3283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(Guedes, 2013)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202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1679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1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(Souza, 2013)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82.450</a:t>
                      </a:r>
                      <a:r>
                        <a:rPr lang="en-GB" sz="1200" dirty="0" smtClean="0">
                          <a:effectLst/>
                        </a:rPr>
                        <a:t>*[3]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(Wang &amp; Gao, 2013)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482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539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1.380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9.040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(Leite, 2014) *[2]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57,6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419,0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(Pereira et al., 2015) *[1]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68,6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133,0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163,2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(Possagnolo, 2015</a:t>
                      </a:r>
                      <a:r>
                        <a:rPr lang="en-GB" sz="1200" b="1" dirty="0" smtClean="0">
                          <a:effectLst/>
                        </a:rPr>
                        <a:t>)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7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12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12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5002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(Mishra et al., 2015)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10,0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(Souza et. al, 2016) *[6]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500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2400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(Souza, 2017)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870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1496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11.960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(Pegado &amp; Rodriguez, 2018)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1800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6000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(Pegado et al., 2019)</a:t>
                      </a:r>
                      <a:endParaRPr lang="en-GB" sz="12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900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3600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-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AE proposto *[1]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 60,0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 102,2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137,4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1.743,2 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n.a.</a:t>
                      </a:r>
                      <a:endParaRPr lang="en-GB" sz="12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3247" marR="632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7504" y="4894319"/>
                <a:ext cx="8391018" cy="84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pt-BR" sz="1050" b="1"/>
                  <a:t>*</a:t>
                </a:r>
                <a:r>
                  <a:rPr lang="pt-BR" sz="1050" b="1" smtClean="0"/>
                  <a:t>OBS:</a:t>
                </a:r>
                <a:endParaRPr lang="en-GB" sz="1050" b="1" dirty="0"/>
              </a:p>
              <a:p>
                <a:pPr>
                  <a:lnSpc>
                    <a:spcPct val="115000"/>
                  </a:lnSpc>
                </a:pPr>
                <a:r>
                  <a:rPr lang="pt-BR" sz="1050" dirty="0"/>
                  <a:t>[1] Média de 10 execuções do AE</a:t>
                </a:r>
                <a:r>
                  <a:rPr lang="pt-BR" sz="1050" dirty="0" smtClean="0"/>
                  <a:t>; [</a:t>
                </a:r>
                <a:r>
                  <a:rPr lang="pt-BR" sz="1050" dirty="0"/>
                  <a:t>2] Média de 30 execuções do AE;</a:t>
                </a:r>
                <a:endParaRPr lang="en-GB" sz="1050" dirty="0"/>
              </a:p>
              <a:p>
                <a:pPr>
                  <a:lnSpc>
                    <a:spcPct val="115000"/>
                  </a:lnSpc>
                </a:pPr>
                <a:r>
                  <a:rPr lang="pt-BR" sz="1050" dirty="0" smtClean="0"/>
                  <a:t>[3] </a:t>
                </a:r>
                <a:r>
                  <a:rPr lang="pt-BR" sz="1050" dirty="0"/>
                  <a:t>Solução encontrada de 581,5625kW inferior ao valor de (Possagnolo, 2015);</a:t>
                </a:r>
                <a:endParaRPr lang="en-GB" sz="1050" dirty="0"/>
              </a:p>
              <a:p>
                <a:pPr>
                  <a:lnSpc>
                    <a:spcPct val="115000"/>
                  </a:lnSpc>
                </a:pPr>
                <a:r>
                  <a:rPr lang="pt-BR" sz="1050" dirty="0"/>
                  <a:t>[6] Número de execuções de fluxo de potência estimada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05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pt-BR" sz="1050">
                            <a:latin typeface="Cambria Math"/>
                          </a:rPr>
                          <m:t>𝐹𝑃</m:t>
                        </m:r>
                      </m:sub>
                    </m:sSub>
                    <m:r>
                      <a:rPr lang="pt-BR" sz="105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sz="105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05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pt-BR" sz="105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pt-BR" sz="1050">
                        <a:latin typeface="Cambria Math"/>
                      </a:rPr>
                      <m:t>∙</m:t>
                    </m:r>
                    <m:r>
                      <a:rPr lang="pt-BR" sz="1050">
                        <a:latin typeface="Cambria Math"/>
                      </a:rPr>
                      <m:t>𝐺</m:t>
                    </m:r>
                  </m:oMath>
                </a14:m>
                <a:r>
                  <a:rPr lang="pt-BR" sz="1050" dirty="0"/>
                  <a:t>.</a:t>
                </a:r>
                <a:endParaRPr lang="en-GB" sz="10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94319"/>
                <a:ext cx="8391018" cy="843501"/>
              </a:xfrm>
              <a:prstGeom prst="rect">
                <a:avLst/>
              </a:prstGeom>
              <a:blipFill rotWithShape="1">
                <a:blip r:embed="rId2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063301" y="687968"/>
            <a:ext cx="4877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Tab. - Número de execuções de Fluxo de Potência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8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A800246-95D8-4DA0-8219-331D4E29EABF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Resultados SDEEs Reais Cemig D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495912" y="1350659"/>
            <a:ext cx="122413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79512" y="773668"/>
                <a:ext cx="8337162" cy="3431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Simulações: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1</a:t>
                </a:r>
                <a:r>
                  <a:rPr lang="pt-BR" dirty="0" smtClean="0"/>
                  <a:t>: </a:t>
                </a:r>
                <a:r>
                  <a:rPr lang="pt-BR" dirty="0"/>
                  <a:t>resultados obtidos com os mesmos parâmetros da </a:t>
                </a:r>
                <a:r>
                  <a:rPr lang="pt-BR" dirty="0" smtClean="0"/>
                  <a:t>modelo regulatório;</a:t>
                </a:r>
                <a:endParaRPr lang="en-GB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2</a:t>
                </a:r>
                <a:r>
                  <a:rPr lang="pt-BR" dirty="0" smtClean="0"/>
                  <a:t>:  </a:t>
                </a:r>
                <a:r>
                  <a:rPr lang="pt-BR" dirty="0"/>
                  <a:t>inclusão dos valores de impedância de sequência positiva e zero para as LDs, calculados com a resistividade média de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</a:rPr>
                      <m:t> </m:t>
                    </m:r>
                    <m:r>
                      <a:rPr lang="pt-BR" i="1">
                        <a:latin typeface="Cambria Math"/>
                      </a:rPr>
                      <m:t>𝜌</m:t>
                    </m:r>
                    <m:r>
                      <a:rPr lang="pt-BR" i="1">
                        <a:latin typeface="Cambria Math"/>
                      </a:rPr>
                      <m:t>=4.557 </m:t>
                    </m:r>
                    <m:r>
                      <m:rPr>
                        <m:sty m:val="p"/>
                      </m:rPr>
                      <a:rPr lang="pt-BR">
                        <a:latin typeface="Cambria Math"/>
                      </a:rPr>
                      <m:t>Ω</m:t>
                    </m:r>
                    <m:r>
                      <a:rPr lang="pt-BR">
                        <a:latin typeface="Cambria Math"/>
                      </a:rPr>
                      <m:t>∙</m:t>
                    </m:r>
                    <m:r>
                      <m:rPr>
                        <m:sty m:val="p"/>
                      </m:rPr>
                      <a:rPr lang="pt-BR">
                        <a:latin typeface="Cambria Math"/>
                      </a:rPr>
                      <m:t>m</m:t>
                    </m:r>
                  </m:oMath>
                </a14:m>
                <a:r>
                  <a:rPr lang="pt-BR" dirty="0"/>
                  <a:t>;</a:t>
                </a:r>
                <a:endParaRPr lang="en-GB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3</a:t>
                </a:r>
                <a:r>
                  <a:rPr lang="pt-BR" dirty="0" smtClean="0"/>
                  <a:t>: </a:t>
                </a:r>
                <a:r>
                  <a:rPr lang="pt-BR" dirty="0"/>
                  <a:t>inclusão dos bancos capacitores;</a:t>
                </a:r>
                <a:endParaRPr lang="en-GB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4</a:t>
                </a:r>
                <a:r>
                  <a:rPr lang="pt-BR" dirty="0" smtClean="0"/>
                  <a:t>: </a:t>
                </a:r>
                <a:r>
                  <a:rPr lang="pt-BR" dirty="0"/>
                  <a:t>com a as cargas de MT e BT simuladas como potência ativa 100% P constante;</a:t>
                </a:r>
                <a:endParaRPr lang="en-GB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5</a:t>
                </a:r>
                <a:r>
                  <a:rPr lang="pt-BR" dirty="0" smtClean="0"/>
                  <a:t>: </a:t>
                </a:r>
                <a:r>
                  <a:rPr lang="pt-BR" dirty="0"/>
                  <a:t>utilização de curvas de carga individuais para os clientes </a:t>
                </a:r>
                <a:r>
                  <a:rPr lang="pt-BR" dirty="0" smtClean="0"/>
                  <a:t>de MT;</a:t>
                </a:r>
                <a:endParaRPr lang="en-GB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1" dirty="0" smtClean="0"/>
                  <a:t>6</a:t>
                </a:r>
                <a:r>
                  <a:rPr lang="pt-BR" dirty="0" smtClean="0"/>
                  <a:t>: </a:t>
                </a:r>
                <a:r>
                  <a:rPr lang="pt-BR" dirty="0"/>
                  <a:t>resultados obtidos com a utilização de curvas de carga individuais para os clientes </a:t>
                </a:r>
                <a:r>
                  <a:rPr lang="pt-BR" dirty="0" smtClean="0"/>
                  <a:t>MT(Simulação nº5) </a:t>
                </a:r>
                <a:r>
                  <a:rPr lang="pt-BR" dirty="0"/>
                  <a:t>e a inclusão dos bancos capacitores (Simulação </a:t>
                </a:r>
                <a:r>
                  <a:rPr lang="pt-BR" dirty="0" smtClean="0"/>
                  <a:t>nº3);</a:t>
                </a:r>
                <a:endParaRPr lang="en-GB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73668"/>
                <a:ext cx="8337162" cy="3431709"/>
              </a:xfrm>
              <a:prstGeom prst="rect">
                <a:avLst/>
              </a:prstGeom>
              <a:blipFill rotWithShape="1">
                <a:blip r:embed="rId2"/>
                <a:stretch>
                  <a:fillRect l="-585" t="-888" b="-19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1619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A800246-95D8-4DA0-8219-331D4E29EABF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Resultados SDEEs Reais Cemig D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63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495912" y="1350659"/>
            <a:ext cx="122413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1619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9512" y="831015"/>
            <a:ext cx="83371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Tab. – Variação das perdas técnicas de acordo com as variações dos parâmetros (MWh/mês)</a:t>
            </a:r>
            <a:endParaRPr lang="pt-BR" sz="2000" dirty="0">
              <a:solidFill>
                <a:srgbClr val="000000"/>
              </a:solidFill>
              <a:ea typeface="Times New Roman"/>
              <a:cs typeface="Arial"/>
            </a:endParaRPr>
          </a:p>
          <a:p>
            <a:pPr algn="ctr"/>
            <a:r>
              <a:rPr lang="pt-BR" sz="1600" dirty="0"/>
              <a:t> 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26517"/>
              </p:ext>
            </p:extLst>
          </p:nvPr>
        </p:nvGraphicFramePr>
        <p:xfrm>
          <a:off x="273490" y="1213942"/>
          <a:ext cx="8243177" cy="30861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901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0331"/>
                <a:gridCol w="750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5033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Característica da Simulação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EI ref. S1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100" b="1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Energia</a:t>
                      </a:r>
                      <a:r>
                        <a:rPr lang="pt-BR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 </a:t>
                      </a:r>
                      <a:r>
                        <a:rPr kumimoji="0" lang="pt-BR" sz="1100" b="1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Injetada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Perdas Técnicas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Perdas MT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Perdas Trafos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Perdas BT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Perda Seq0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Carga Forn.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Aprox. Carga</a:t>
                      </a:r>
                      <a:endParaRPr lang="pt-BR" sz="14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1. </a:t>
                      </a:r>
                      <a:r>
                        <a:rPr lang="en-GB" sz="1100" dirty="0">
                          <a:effectLst/>
                        </a:rPr>
                        <a:t>OpenDSS autor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100%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6,68%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2,79%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3,22%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0,66%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93,32%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97,56%</a:t>
                      </a:r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2. </a:t>
                      </a:r>
                      <a:r>
                        <a:rPr lang="pt-BR" sz="1100" dirty="0">
                          <a:effectLst/>
                        </a:rPr>
                        <a:t>Seq. 0 com resistividade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100,28%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100%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6,54%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2,68%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0,64%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0,07%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93,46%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97,97%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3. </a:t>
                      </a:r>
                      <a:r>
                        <a:rPr lang="pt-BR" sz="1100" dirty="0">
                          <a:effectLst/>
                        </a:rPr>
                        <a:t>Bancos de capacitores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100,62%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100%</a:t>
                      </a:r>
                      <a:endParaRPr lang="pt-BR" sz="14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6,97%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3,09%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3,22%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0,66%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93,03%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97,85%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4. </a:t>
                      </a:r>
                      <a:r>
                        <a:rPr lang="pt-BR" sz="1100" dirty="0">
                          <a:effectLst/>
                        </a:rPr>
                        <a:t>Modelo de Carga P Const. 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kumimoji="0" lang="pt-BR" sz="1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100,40%</a:t>
                      </a:r>
                      <a:endParaRPr lang="pt-BR" sz="1400" dirty="0">
                        <a:effectLst/>
                        <a:latin typeface="Arial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100%</a:t>
                      </a:r>
                      <a:endParaRPr lang="pt-BR" sz="14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6,77%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2,85%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3,22%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0,70%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93,23%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97,86%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5. </a:t>
                      </a:r>
                      <a:r>
                        <a:rPr lang="en-GB" sz="1100" dirty="0">
                          <a:effectLst/>
                        </a:rPr>
                        <a:t>Modelo Proposto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pt-BR" sz="1100" dirty="0" smtClean="0">
                          <a:effectLst/>
                          <a:latin typeface="+mn-lt"/>
                          <a:cs typeface="Times New Roman"/>
                        </a:rPr>
                        <a:t>99,77%</a:t>
                      </a:r>
                      <a:endParaRPr lang="pt-BR" sz="1400" dirty="0">
                        <a:effectLst/>
                        <a:latin typeface="Arial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100%</a:t>
                      </a:r>
                      <a:endParaRPr lang="pt-BR" sz="14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6,70%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2,81%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3,23%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0,67%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93,30%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effectLst/>
                        </a:rPr>
                        <a:t>97,30%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22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6. </a:t>
                      </a:r>
                      <a:r>
                        <a:rPr lang="pt-BR" sz="1100" dirty="0">
                          <a:effectLst/>
                        </a:rPr>
                        <a:t>Modelo Proposto + </a:t>
                      </a:r>
                      <a:r>
                        <a:rPr lang="pt-BR" sz="1100" dirty="0" smtClean="0">
                          <a:effectLst/>
                        </a:rPr>
                        <a:t>Capacitores + Seq0.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100,32%</a:t>
                      </a:r>
                      <a:endParaRPr lang="pt-BR" sz="1200" dirty="0">
                        <a:effectLst/>
                        <a:latin typeface="Arial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100%</a:t>
                      </a:r>
                      <a:endParaRPr lang="pt-BR" sz="14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6,99%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3,09%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3,23%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0,66%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0,01%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93,01%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 smtClean="0">
                          <a:effectLst/>
                        </a:rPr>
                        <a:t>97,55%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6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A800246-95D8-4DA0-8219-331D4E29EABF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Resultados SDEEs Reais Cemig D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495912" y="1350659"/>
            <a:ext cx="122413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1619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9512" y="831015"/>
            <a:ext cx="8337162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Análises e conclusões preliminares:</a:t>
            </a:r>
            <a:endParaRPr lang="pt-BR" b="1" dirty="0">
              <a:solidFill>
                <a:srgbClr val="FF0000"/>
              </a:solidFill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/>
              <a:t>As variações dos parâmetros pouco alteraram </a:t>
            </a:r>
            <a:r>
              <a:rPr lang="pt-BR" dirty="0" smtClean="0"/>
              <a:t>os valores da </a:t>
            </a:r>
            <a:r>
              <a:rPr lang="pt-BR" u="sng" dirty="0" smtClean="0"/>
              <a:t>energia injetada </a:t>
            </a:r>
            <a:r>
              <a:rPr lang="pt-BR" dirty="0" smtClean="0"/>
              <a:t>(min. 99,77% e max. 100,62%) e da </a:t>
            </a:r>
            <a:r>
              <a:rPr lang="pt-BR" u="sng" dirty="0" smtClean="0"/>
              <a:t>carga simulada</a:t>
            </a:r>
            <a:r>
              <a:rPr lang="pt-BR" dirty="0" smtClean="0"/>
              <a:t> em relação à carga declarada (min. 97,30% e max 97,97%);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Assim, </a:t>
            </a:r>
            <a:r>
              <a:rPr lang="pt-BR" dirty="0"/>
              <a:t>conclui-se que o modelo padrão da ANEEL é </a:t>
            </a:r>
            <a:r>
              <a:rPr lang="pt-BR" u="sng" dirty="0"/>
              <a:t>adequado para a apuração das perdas de energia de SDEEs.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Entretanto, a utilização dos valores de impedância de seq. + e 0 apresentou maior aproximação com a carga declarada (97,97%), o que leva a recomendação do modelo.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 </a:t>
            </a:r>
            <a:r>
              <a:rPr lang="pt-BR" dirty="0"/>
              <a:t>utilização das curvas de carga </a:t>
            </a:r>
            <a:r>
              <a:rPr lang="pt-BR" dirty="0" smtClean="0"/>
              <a:t>dos </a:t>
            </a:r>
            <a:r>
              <a:rPr lang="pt-BR" dirty="0"/>
              <a:t>clientes </a:t>
            </a:r>
            <a:r>
              <a:rPr lang="pt-BR" dirty="0" smtClean="0"/>
              <a:t>MT não alterou significativamente </a:t>
            </a:r>
            <a:r>
              <a:rPr lang="pt-BR" dirty="0"/>
              <a:t>os valores de perdas </a:t>
            </a:r>
            <a:r>
              <a:rPr lang="pt-BR" dirty="0" smtClean="0"/>
              <a:t>de energia.</a:t>
            </a:r>
            <a:endParaRPr lang="pt-BR" u="sng" dirty="0"/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dirty="0" smtClean="0"/>
              <a:t>inclusão dos bancos </a:t>
            </a:r>
            <a:r>
              <a:rPr lang="pt-BR" dirty="0"/>
              <a:t>de capacitores </a:t>
            </a:r>
            <a:r>
              <a:rPr lang="pt-BR" dirty="0" smtClean="0"/>
              <a:t>(em 60 </a:t>
            </a:r>
            <a:r>
              <a:rPr lang="pt-BR" dirty="0"/>
              <a:t>de 90 alimentadores) apresentou </a:t>
            </a:r>
            <a:r>
              <a:rPr lang="pt-BR" dirty="0" smtClean="0"/>
              <a:t>o aumento das perdas, pois em </a:t>
            </a:r>
            <a:r>
              <a:rPr lang="pt-BR" dirty="0"/>
              <a:t>17 casos, </a:t>
            </a:r>
            <a:r>
              <a:rPr lang="pt-BR" dirty="0" smtClean="0"/>
              <a:t>os SDDEs passoram a </a:t>
            </a:r>
            <a:r>
              <a:rPr lang="pt-BR" dirty="0"/>
              <a:t>exportar </a:t>
            </a:r>
            <a:r>
              <a:rPr lang="pt-BR" dirty="0" smtClean="0"/>
              <a:t>energia reativa </a:t>
            </a:r>
            <a:r>
              <a:rPr lang="pt-BR" dirty="0"/>
              <a:t>para a </a:t>
            </a:r>
            <a:r>
              <a:rPr lang="pt-BR" dirty="0" smtClean="0"/>
              <a:t>SE. </a:t>
            </a:r>
            <a:r>
              <a:rPr lang="pt-BR" b="1" dirty="0" smtClean="0"/>
              <a:t>Conclusão</a:t>
            </a:r>
            <a:r>
              <a:rPr lang="pt-BR" dirty="0" smtClean="0"/>
              <a:t>: não adoção deste parâmetro no modelo.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1768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671696E7-F359-4F2E-B6BE-3CF636123DF0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 Alimentadores CEMIG  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495912" y="1350659"/>
            <a:ext cx="122413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79512" y="913284"/>
            <a:ext cx="8337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Tab. - Redução de perdas técnicas (kWh/mês) e economia financeira (R$/ano) com as manobras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29569"/>
              </p:ext>
            </p:extLst>
          </p:nvPr>
        </p:nvGraphicFramePr>
        <p:xfrm>
          <a:off x="328599" y="1378273"/>
          <a:ext cx="8077201" cy="219456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88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13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17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67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776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611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887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2580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Reg.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Alim1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Alim2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Nº ChaveNA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Nº ChaveNF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KWh/mês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(R$/ano)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OBS: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0" dirty="0">
                          <a:effectLst/>
                        </a:rPr>
                        <a:t>Leste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AMN06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n.a.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233454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53296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8.622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20.694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Executada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0" dirty="0">
                          <a:effectLst/>
                        </a:rPr>
                        <a:t>Oeste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DVLU13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n.a.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162504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28815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5.700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13.680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Prevista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0" dirty="0">
                          <a:effectLst/>
                        </a:rPr>
                        <a:t>Oeste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PSOU07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n.a.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52091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52078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3.200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7.681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Prevista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0" dirty="0">
                          <a:effectLst/>
                        </a:rPr>
                        <a:t>Oeste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SSP06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n.a.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237583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52689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2.451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5.884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Executada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0" dirty="0">
                          <a:effectLst/>
                        </a:rPr>
                        <a:t>Mantiqueira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VCS11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n.a.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76647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76649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3.062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7.349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Executada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3865612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Ganhos</a:t>
            </a:r>
            <a:r>
              <a:rPr lang="en-GB" dirty="0"/>
              <a:t>: R$ 55.288,00/</a:t>
            </a:r>
            <a:r>
              <a:rPr lang="pt-BR" dirty="0"/>
              <a:t>ano</a:t>
            </a:r>
            <a:r>
              <a:rPr lang="en-GB" dirty="0"/>
              <a:t> </a:t>
            </a:r>
            <a:r>
              <a:rPr lang="pt-BR" dirty="0"/>
              <a:t>reduzidos</a:t>
            </a:r>
            <a:r>
              <a:rPr lang="en-GB" dirty="0"/>
              <a:t> </a:t>
            </a:r>
            <a:r>
              <a:rPr lang="pt-BR" dirty="0"/>
              <a:t>em</a:t>
            </a:r>
            <a:r>
              <a:rPr lang="en-GB" dirty="0"/>
              <a:t> 5 </a:t>
            </a:r>
            <a:r>
              <a:rPr lang="pt-BR" dirty="0"/>
              <a:t>manobras</a:t>
            </a:r>
            <a:endParaRPr lang="pt-BR" dirty="0">
              <a:solidFill>
                <a:srgbClr val="000000"/>
              </a:solidFill>
              <a:ea typeface="Times New Roman"/>
              <a:cs typeface="Arial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/>
              <a:t>Até</a:t>
            </a:r>
            <a:r>
              <a:rPr lang="en-GB" dirty="0" smtClean="0"/>
              <a:t> </a:t>
            </a:r>
            <a:r>
              <a:rPr lang="en-GB" dirty="0"/>
              <a:t>15/10/2019 a </a:t>
            </a:r>
            <a:r>
              <a:rPr lang="pt-BR" dirty="0"/>
              <a:t>customização</a:t>
            </a:r>
            <a:r>
              <a:rPr lang="en-GB" dirty="0"/>
              <a:t> </a:t>
            </a:r>
            <a:r>
              <a:rPr lang="pt-BR" dirty="0"/>
              <a:t>OpenDSS</a:t>
            </a:r>
            <a:r>
              <a:rPr lang="en-GB" dirty="0"/>
              <a:t> </a:t>
            </a:r>
            <a:r>
              <a:rPr lang="pt-BR" dirty="0"/>
              <a:t>produziu</a:t>
            </a:r>
            <a:r>
              <a:rPr lang="en-GB" dirty="0"/>
              <a:t> 40 </a:t>
            </a:r>
            <a:r>
              <a:rPr lang="pt-BR" dirty="0"/>
              <a:t>manobras</a:t>
            </a:r>
            <a:r>
              <a:rPr lang="en-GB" dirty="0"/>
              <a:t> das </a:t>
            </a:r>
            <a:r>
              <a:rPr lang="pt-BR" dirty="0"/>
              <a:t>quais</a:t>
            </a:r>
            <a:r>
              <a:rPr lang="en-GB" dirty="0"/>
              <a:t> 34 </a:t>
            </a:r>
            <a:r>
              <a:rPr lang="pt-BR" dirty="0"/>
              <a:t>estão</a:t>
            </a:r>
            <a:r>
              <a:rPr lang="en-GB" dirty="0"/>
              <a:t> </a:t>
            </a:r>
            <a:r>
              <a:rPr lang="pt-BR" dirty="0"/>
              <a:t>previstas</a:t>
            </a:r>
            <a:r>
              <a:rPr lang="en-GB" dirty="0"/>
              <a:t> </a:t>
            </a:r>
            <a:r>
              <a:rPr lang="pt-BR" dirty="0"/>
              <a:t>ou</a:t>
            </a:r>
            <a:r>
              <a:rPr lang="en-GB" dirty="0"/>
              <a:t> </a:t>
            </a:r>
            <a:r>
              <a:rPr lang="pt-BR" dirty="0"/>
              <a:t>já</a:t>
            </a:r>
            <a:r>
              <a:rPr lang="en-GB" dirty="0"/>
              <a:t> </a:t>
            </a:r>
            <a:r>
              <a:rPr lang="pt-BR" dirty="0"/>
              <a:t>foram</a:t>
            </a:r>
            <a:r>
              <a:rPr lang="en-GB" dirty="0"/>
              <a:t> </a:t>
            </a:r>
            <a:r>
              <a:rPr lang="pt-BR" dirty="0"/>
              <a:t>executadas</a:t>
            </a:r>
            <a:r>
              <a:rPr lang="en-GB" dirty="0"/>
              <a:t>. </a:t>
            </a:r>
            <a:endParaRPr lang="en-GB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dirty="0" smtClean="0"/>
              <a:t>O </a:t>
            </a:r>
            <a:r>
              <a:rPr lang="pt-BR" dirty="0"/>
              <a:t>ganho</a:t>
            </a:r>
            <a:r>
              <a:rPr lang="en-GB" dirty="0"/>
              <a:t> com a </a:t>
            </a:r>
            <a:r>
              <a:rPr lang="pt-BR" dirty="0"/>
              <a:t>redução</a:t>
            </a:r>
            <a:r>
              <a:rPr lang="en-GB" dirty="0"/>
              <a:t> das </a:t>
            </a:r>
            <a:r>
              <a:rPr lang="pt-BR" dirty="0"/>
              <a:t>perdas</a:t>
            </a:r>
            <a:r>
              <a:rPr lang="en-GB" dirty="0"/>
              <a:t> </a:t>
            </a:r>
            <a:r>
              <a:rPr lang="pt-BR" dirty="0"/>
              <a:t>está</a:t>
            </a:r>
            <a:r>
              <a:rPr lang="en-GB" dirty="0"/>
              <a:t> </a:t>
            </a:r>
            <a:r>
              <a:rPr lang="pt-BR" dirty="0"/>
              <a:t>estimado</a:t>
            </a:r>
            <a:r>
              <a:rPr lang="en-GB" dirty="0"/>
              <a:t> </a:t>
            </a:r>
            <a:r>
              <a:rPr lang="pt-BR" dirty="0"/>
              <a:t>em</a:t>
            </a:r>
            <a:r>
              <a:rPr lang="en-GB" dirty="0"/>
              <a:t>  </a:t>
            </a:r>
            <a:r>
              <a:rPr lang="en-GB" b="1" dirty="0"/>
              <a:t>306 mil R$/</a:t>
            </a:r>
            <a:r>
              <a:rPr lang="pt-BR" b="1" dirty="0"/>
              <a:t>ano</a:t>
            </a:r>
            <a:r>
              <a:rPr lang="en-GB" dirty="0"/>
              <a:t>.</a:t>
            </a:r>
            <a:endParaRPr lang="pt-BR" dirty="0">
              <a:ea typeface="Times New Roman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35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306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314" y="903926"/>
            <a:ext cx="5109360" cy="47547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4D0131D-E076-4649-8F18-434CBF52BF3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Alimentadores CEMIG  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oogle Shape;5308;p28"/>
          <p:cNvSpPr/>
          <p:nvPr/>
        </p:nvSpPr>
        <p:spPr>
          <a:xfrm>
            <a:off x="3665582" y="1861264"/>
            <a:ext cx="4616574" cy="3571606"/>
          </a:xfrm>
          <a:custGeom>
            <a:avLst/>
            <a:gdLst/>
            <a:ahLst/>
            <a:cxnLst/>
            <a:rect l="l" t="t" r="r" b="b"/>
            <a:pathLst>
              <a:path w="5106838" h="3950898" extrusionOk="0">
                <a:moveTo>
                  <a:pt x="5106838" y="3700732"/>
                </a:moveTo>
                <a:lnTo>
                  <a:pt x="4054415" y="2605177"/>
                </a:lnTo>
                <a:lnTo>
                  <a:pt x="1293962" y="3786996"/>
                </a:lnTo>
                <a:lnTo>
                  <a:pt x="1190445" y="3950898"/>
                </a:lnTo>
                <a:lnTo>
                  <a:pt x="741872" y="3916392"/>
                </a:lnTo>
                <a:lnTo>
                  <a:pt x="0" y="1639019"/>
                </a:lnTo>
                <a:lnTo>
                  <a:pt x="3554083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5309;p28"/>
          <p:cNvSpPr/>
          <p:nvPr/>
        </p:nvSpPr>
        <p:spPr>
          <a:xfrm>
            <a:off x="5687746" y="1933271"/>
            <a:ext cx="2604620" cy="3275272"/>
          </a:xfrm>
          <a:custGeom>
            <a:avLst/>
            <a:gdLst/>
            <a:ahLst/>
            <a:cxnLst/>
            <a:rect l="l" t="t" r="r" b="b"/>
            <a:pathLst>
              <a:path w="2881222" h="3623095" extrusionOk="0">
                <a:moveTo>
                  <a:pt x="2881222" y="3623095"/>
                </a:moveTo>
                <a:lnTo>
                  <a:pt x="336430" y="974785"/>
                </a:lnTo>
                <a:lnTo>
                  <a:pt x="0" y="793630"/>
                </a:lnTo>
                <a:lnTo>
                  <a:pt x="1544128" y="0"/>
                </a:lnTo>
              </a:path>
            </a:pathLst>
          </a:custGeom>
          <a:noFill/>
          <a:ln w="2857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" name="Google Shape;5307;p28"/>
          <p:cNvSpPr txBox="1"/>
          <p:nvPr/>
        </p:nvSpPr>
        <p:spPr>
          <a:xfrm>
            <a:off x="167014" y="908732"/>
            <a:ext cx="32403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AMN06</a:t>
            </a:r>
            <a:endParaRPr lang="pt-BR" sz="1600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>
              <a:spcBef>
                <a:spcPts val="600"/>
              </a:spcBef>
            </a:pP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Redução de perdas:</a:t>
            </a:r>
          </a:p>
          <a:p>
            <a:pPr>
              <a:spcBef>
                <a:spcPts val="600"/>
              </a:spcBef>
            </a:pP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8.622 kWh/mês 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/>
            </a:r>
            <a:b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</a:b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(R$ 21.728 /ano)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FECHAR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233454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(Prot. 95mm2)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ABRIR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53296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(Prot. 150,00mm2) 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OBS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: 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1 Eliminação de estrangulamento da rede de 1km por cabo de 95mm2.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2. Distância até a SE e do tronco foi reduzida em 900m.</a:t>
            </a:r>
            <a:endParaRPr sz="1800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2230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8" y="1119249"/>
            <a:ext cx="5761227" cy="358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4D0131D-E076-4649-8F18-434CBF52BF3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Alimentadores CEMIG  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reeform 11"/>
          <p:cNvSpPr/>
          <p:nvPr/>
        </p:nvSpPr>
        <p:spPr>
          <a:xfrm>
            <a:off x="2965549" y="1121484"/>
            <a:ext cx="5622820" cy="3200682"/>
          </a:xfrm>
          <a:custGeom>
            <a:avLst/>
            <a:gdLst>
              <a:gd name="connsiteX0" fmla="*/ 6096000 w 6191250"/>
              <a:gd name="connsiteY0" fmla="*/ 0 h 3524250"/>
              <a:gd name="connsiteX1" fmla="*/ 5981700 w 6191250"/>
              <a:gd name="connsiteY1" fmla="*/ 723900 h 3524250"/>
              <a:gd name="connsiteX2" fmla="*/ 5895975 w 6191250"/>
              <a:gd name="connsiteY2" fmla="*/ 1333500 h 3524250"/>
              <a:gd name="connsiteX3" fmla="*/ 5810250 w 6191250"/>
              <a:gd name="connsiteY3" fmla="*/ 1866900 h 3524250"/>
              <a:gd name="connsiteX4" fmla="*/ 5800725 w 6191250"/>
              <a:gd name="connsiteY4" fmla="*/ 2952750 h 3524250"/>
              <a:gd name="connsiteX5" fmla="*/ 3009900 w 6191250"/>
              <a:gd name="connsiteY5" fmla="*/ 2295525 h 3524250"/>
              <a:gd name="connsiteX6" fmla="*/ 1885950 w 6191250"/>
              <a:gd name="connsiteY6" fmla="*/ 2000250 h 3524250"/>
              <a:gd name="connsiteX7" fmla="*/ 590550 w 6191250"/>
              <a:gd name="connsiteY7" fmla="*/ 1571625 h 3524250"/>
              <a:gd name="connsiteX8" fmla="*/ 0 w 6191250"/>
              <a:gd name="connsiteY8" fmla="*/ 2038350 h 3524250"/>
              <a:gd name="connsiteX9" fmla="*/ 457200 w 6191250"/>
              <a:gd name="connsiteY9" fmla="*/ 2171700 h 3524250"/>
              <a:gd name="connsiteX10" fmla="*/ 1190625 w 6191250"/>
              <a:gd name="connsiteY10" fmla="*/ 2324100 h 3524250"/>
              <a:gd name="connsiteX11" fmla="*/ 2066925 w 6191250"/>
              <a:gd name="connsiteY11" fmla="*/ 2514600 h 3524250"/>
              <a:gd name="connsiteX12" fmla="*/ 2667000 w 6191250"/>
              <a:gd name="connsiteY12" fmla="*/ 2647950 h 3524250"/>
              <a:gd name="connsiteX13" fmla="*/ 3314700 w 6191250"/>
              <a:gd name="connsiteY13" fmla="*/ 2819400 h 3524250"/>
              <a:gd name="connsiteX14" fmla="*/ 4191000 w 6191250"/>
              <a:gd name="connsiteY14" fmla="*/ 3038475 h 3524250"/>
              <a:gd name="connsiteX15" fmla="*/ 4410075 w 6191250"/>
              <a:gd name="connsiteY15" fmla="*/ 3124200 h 3524250"/>
              <a:gd name="connsiteX16" fmla="*/ 5029200 w 6191250"/>
              <a:gd name="connsiteY16" fmla="*/ 3248025 h 3524250"/>
              <a:gd name="connsiteX17" fmla="*/ 6191250 w 6191250"/>
              <a:gd name="connsiteY17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91250" h="3524250">
                <a:moveTo>
                  <a:pt x="6096000" y="0"/>
                </a:moveTo>
                <a:lnTo>
                  <a:pt x="5981700" y="723900"/>
                </a:lnTo>
                <a:lnTo>
                  <a:pt x="5895975" y="1333500"/>
                </a:lnTo>
                <a:lnTo>
                  <a:pt x="5810250" y="1866900"/>
                </a:lnTo>
                <a:lnTo>
                  <a:pt x="5800725" y="2952750"/>
                </a:lnTo>
                <a:lnTo>
                  <a:pt x="3009900" y="2295525"/>
                </a:lnTo>
                <a:lnTo>
                  <a:pt x="1885950" y="2000250"/>
                </a:lnTo>
                <a:lnTo>
                  <a:pt x="590550" y="1571625"/>
                </a:lnTo>
                <a:lnTo>
                  <a:pt x="0" y="2038350"/>
                </a:lnTo>
                <a:lnTo>
                  <a:pt x="457200" y="2171700"/>
                </a:lnTo>
                <a:lnTo>
                  <a:pt x="1190625" y="2324100"/>
                </a:lnTo>
                <a:lnTo>
                  <a:pt x="2066925" y="2514600"/>
                </a:lnTo>
                <a:lnTo>
                  <a:pt x="2667000" y="2647950"/>
                </a:lnTo>
                <a:lnTo>
                  <a:pt x="3314700" y="2819400"/>
                </a:lnTo>
                <a:lnTo>
                  <a:pt x="4191000" y="3038475"/>
                </a:lnTo>
                <a:lnTo>
                  <a:pt x="4410075" y="3124200"/>
                </a:lnTo>
                <a:lnTo>
                  <a:pt x="5029200" y="3248025"/>
                </a:lnTo>
                <a:lnTo>
                  <a:pt x="6191250" y="352425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/>
          <p:cNvSpPr/>
          <p:nvPr/>
        </p:nvSpPr>
        <p:spPr>
          <a:xfrm>
            <a:off x="8234678" y="1146386"/>
            <a:ext cx="346020" cy="3200682"/>
          </a:xfrm>
          <a:custGeom>
            <a:avLst/>
            <a:gdLst>
              <a:gd name="connsiteX0" fmla="*/ 285750 w 381000"/>
              <a:gd name="connsiteY0" fmla="*/ 0 h 3524250"/>
              <a:gd name="connsiteX1" fmla="*/ 209550 w 381000"/>
              <a:gd name="connsiteY1" fmla="*/ 485775 h 3524250"/>
              <a:gd name="connsiteX2" fmla="*/ 133350 w 381000"/>
              <a:gd name="connsiteY2" fmla="*/ 971550 h 3524250"/>
              <a:gd name="connsiteX3" fmla="*/ 38100 w 381000"/>
              <a:gd name="connsiteY3" fmla="*/ 1619250 h 3524250"/>
              <a:gd name="connsiteX4" fmla="*/ 0 w 381000"/>
              <a:gd name="connsiteY4" fmla="*/ 1847850 h 3524250"/>
              <a:gd name="connsiteX5" fmla="*/ 19050 w 381000"/>
              <a:gd name="connsiteY5" fmla="*/ 3429000 h 3524250"/>
              <a:gd name="connsiteX6" fmla="*/ 381000 w 381000"/>
              <a:gd name="connsiteY6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3524250">
                <a:moveTo>
                  <a:pt x="285750" y="0"/>
                </a:moveTo>
                <a:lnTo>
                  <a:pt x="209550" y="485775"/>
                </a:lnTo>
                <a:lnTo>
                  <a:pt x="133350" y="971550"/>
                </a:lnTo>
                <a:lnTo>
                  <a:pt x="38100" y="1619250"/>
                </a:lnTo>
                <a:lnTo>
                  <a:pt x="0" y="1847850"/>
                </a:lnTo>
                <a:lnTo>
                  <a:pt x="19050" y="3429000"/>
                </a:lnTo>
                <a:lnTo>
                  <a:pt x="381000" y="352425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7504" y="913284"/>
            <a:ext cx="27143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SzPts val="1600"/>
            </a:pPr>
            <a:r>
              <a:rPr lang="pt-BR" sz="1600" b="1" dirty="0"/>
              <a:t>SFIQ410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lvl="0">
              <a:spcBef>
                <a:spcPts val="600"/>
              </a:spcBef>
              <a:buSzPts val="1600"/>
            </a:pPr>
            <a:r>
              <a:rPr lang="pt-BR" sz="1600" dirty="0"/>
              <a:t>Redução de perdas: 7.487kWh/mês</a:t>
            </a:r>
            <a:br>
              <a:rPr lang="pt-BR" sz="1600" dirty="0"/>
            </a:br>
            <a:r>
              <a:rPr lang="pt-BR" sz="1600" dirty="0"/>
              <a:t>R$ 18.866/ano.</a:t>
            </a:r>
          </a:p>
          <a:p>
            <a:pPr lvl="0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195463</a:t>
            </a:r>
            <a:r>
              <a:rPr lang="pt-BR" sz="1600" b="1" dirty="0"/>
              <a:t> </a:t>
            </a:r>
            <a:r>
              <a:rPr lang="pt-BR" sz="1600" dirty="0"/>
              <a:t>(Prot. 150,0mm2)</a:t>
            </a:r>
          </a:p>
          <a:p>
            <a:pPr lvl="0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252959 (2 AWG 33,63mm2)</a:t>
            </a:r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OBS</a:t>
            </a:r>
            <a:r>
              <a:rPr lang="pt-BR" sz="1600" dirty="0"/>
              <a:t>: alimentador “estrangulado” na saída da SE.</a:t>
            </a:r>
          </a:p>
        </p:txBody>
      </p:sp>
    </p:spTree>
    <p:extLst>
      <p:ext uri="{BB962C8B-B14F-4D97-AF65-F5344CB8AC3E}">
        <p14:creationId xmlns:p14="http://schemas.microsoft.com/office/powerpoint/2010/main" val="25327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47" y="884142"/>
            <a:ext cx="4692427" cy="472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D3934344-8DFA-45CE-909F-595E86AA040C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Alimentadores CEMIG  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4"/>
          <p:cNvSpPr/>
          <p:nvPr/>
        </p:nvSpPr>
        <p:spPr>
          <a:xfrm>
            <a:off x="6301826" y="4081636"/>
            <a:ext cx="301219" cy="317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5" name="Elipse 11"/>
          <p:cNvSpPr/>
          <p:nvPr/>
        </p:nvSpPr>
        <p:spPr>
          <a:xfrm>
            <a:off x="7089451" y="2934693"/>
            <a:ext cx="282698" cy="298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6" name="Forma livre 2"/>
          <p:cNvSpPr/>
          <p:nvPr/>
        </p:nvSpPr>
        <p:spPr>
          <a:xfrm>
            <a:off x="3808473" y="1564322"/>
            <a:ext cx="4003887" cy="4043687"/>
          </a:xfrm>
          <a:custGeom>
            <a:avLst/>
            <a:gdLst>
              <a:gd name="connsiteX0" fmla="*/ 4791075 w 4791075"/>
              <a:gd name="connsiteY0" fmla="*/ 4838700 h 4838700"/>
              <a:gd name="connsiteX1" fmla="*/ 4791075 w 4791075"/>
              <a:gd name="connsiteY1" fmla="*/ 4838700 h 4838700"/>
              <a:gd name="connsiteX2" fmla="*/ 4724400 w 4791075"/>
              <a:gd name="connsiteY2" fmla="*/ 4772025 h 4838700"/>
              <a:gd name="connsiteX3" fmla="*/ 3695700 w 4791075"/>
              <a:gd name="connsiteY3" fmla="*/ 3810000 h 4838700"/>
              <a:gd name="connsiteX4" fmla="*/ 3143250 w 4791075"/>
              <a:gd name="connsiteY4" fmla="*/ 3209925 h 4838700"/>
              <a:gd name="connsiteX5" fmla="*/ 2238375 w 4791075"/>
              <a:gd name="connsiteY5" fmla="*/ 2181225 h 4838700"/>
              <a:gd name="connsiteX6" fmla="*/ 2962275 w 4791075"/>
              <a:gd name="connsiteY6" fmla="*/ 1895475 h 4838700"/>
              <a:gd name="connsiteX7" fmla="*/ 3752850 w 4791075"/>
              <a:gd name="connsiteY7" fmla="*/ 1428750 h 4838700"/>
              <a:gd name="connsiteX8" fmla="*/ 3343275 w 4791075"/>
              <a:gd name="connsiteY8" fmla="*/ 1104900 h 4838700"/>
              <a:gd name="connsiteX9" fmla="*/ 3048000 w 4791075"/>
              <a:gd name="connsiteY9" fmla="*/ 685800 h 4838700"/>
              <a:gd name="connsiteX10" fmla="*/ 2524125 w 4791075"/>
              <a:gd name="connsiteY10" fmla="*/ 371475 h 4838700"/>
              <a:gd name="connsiteX11" fmla="*/ 2495550 w 4791075"/>
              <a:gd name="connsiteY11" fmla="*/ 228600 h 4838700"/>
              <a:gd name="connsiteX12" fmla="*/ 2219325 w 4791075"/>
              <a:gd name="connsiteY12" fmla="*/ 66675 h 4838700"/>
              <a:gd name="connsiteX13" fmla="*/ 76200 w 4791075"/>
              <a:gd name="connsiteY13" fmla="*/ 0 h 4838700"/>
              <a:gd name="connsiteX14" fmla="*/ 0 w 4791075"/>
              <a:gd name="connsiteY14" fmla="*/ 20955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1075" h="4838700">
                <a:moveTo>
                  <a:pt x="4791075" y="4838700"/>
                </a:moveTo>
                <a:lnTo>
                  <a:pt x="4791075" y="4838700"/>
                </a:lnTo>
                <a:lnTo>
                  <a:pt x="4724400" y="4772025"/>
                </a:lnTo>
                <a:lnTo>
                  <a:pt x="3695700" y="3810000"/>
                </a:lnTo>
                <a:lnTo>
                  <a:pt x="3143250" y="3209925"/>
                </a:lnTo>
                <a:lnTo>
                  <a:pt x="2238375" y="2181225"/>
                </a:lnTo>
                <a:lnTo>
                  <a:pt x="2962275" y="1895475"/>
                </a:lnTo>
                <a:lnTo>
                  <a:pt x="3752850" y="1428750"/>
                </a:lnTo>
                <a:lnTo>
                  <a:pt x="3343275" y="1104900"/>
                </a:lnTo>
                <a:lnTo>
                  <a:pt x="3048000" y="685800"/>
                </a:lnTo>
                <a:lnTo>
                  <a:pt x="2524125" y="371475"/>
                </a:lnTo>
                <a:lnTo>
                  <a:pt x="2495550" y="228600"/>
                </a:lnTo>
                <a:lnTo>
                  <a:pt x="2219325" y="66675"/>
                </a:lnTo>
                <a:lnTo>
                  <a:pt x="76200" y="0"/>
                </a:lnTo>
                <a:lnTo>
                  <a:pt x="0" y="20955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7" name="Forma livre 3"/>
          <p:cNvSpPr/>
          <p:nvPr/>
        </p:nvSpPr>
        <p:spPr>
          <a:xfrm>
            <a:off x="3784593" y="1561356"/>
            <a:ext cx="4027767" cy="4035727"/>
          </a:xfrm>
          <a:custGeom>
            <a:avLst/>
            <a:gdLst>
              <a:gd name="connsiteX0" fmla="*/ 4819650 w 4819650"/>
              <a:gd name="connsiteY0" fmla="*/ 4829175 h 4829175"/>
              <a:gd name="connsiteX1" fmla="*/ 3495675 w 4819650"/>
              <a:gd name="connsiteY1" fmla="*/ 3590925 h 4829175"/>
              <a:gd name="connsiteX2" fmla="*/ 3695700 w 4819650"/>
              <a:gd name="connsiteY2" fmla="*/ 3486150 h 4829175"/>
              <a:gd name="connsiteX3" fmla="*/ 3686175 w 4819650"/>
              <a:gd name="connsiteY3" fmla="*/ 3152775 h 4829175"/>
              <a:gd name="connsiteX4" fmla="*/ 4276725 w 4819650"/>
              <a:gd name="connsiteY4" fmla="*/ 2286000 h 4829175"/>
              <a:gd name="connsiteX5" fmla="*/ 4419600 w 4819650"/>
              <a:gd name="connsiteY5" fmla="*/ 2038350 h 4829175"/>
              <a:gd name="connsiteX6" fmla="*/ 3762375 w 4819650"/>
              <a:gd name="connsiteY6" fmla="*/ 1419225 h 4829175"/>
              <a:gd name="connsiteX7" fmla="*/ 3314700 w 4819650"/>
              <a:gd name="connsiteY7" fmla="*/ 1019175 h 4829175"/>
              <a:gd name="connsiteX8" fmla="*/ 3048000 w 4819650"/>
              <a:gd name="connsiteY8" fmla="*/ 685800 h 4829175"/>
              <a:gd name="connsiteX9" fmla="*/ 2495550 w 4819650"/>
              <a:gd name="connsiteY9" fmla="*/ 352425 h 4829175"/>
              <a:gd name="connsiteX10" fmla="*/ 2505075 w 4819650"/>
              <a:gd name="connsiteY10" fmla="*/ 228600 h 4829175"/>
              <a:gd name="connsiteX11" fmla="*/ 2238375 w 4819650"/>
              <a:gd name="connsiteY11" fmla="*/ 47625 h 4829175"/>
              <a:gd name="connsiteX12" fmla="*/ 76200 w 4819650"/>
              <a:gd name="connsiteY12" fmla="*/ 0 h 4829175"/>
              <a:gd name="connsiteX13" fmla="*/ 0 w 4819650"/>
              <a:gd name="connsiteY13" fmla="*/ 190500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9650" h="4829175">
                <a:moveTo>
                  <a:pt x="4819650" y="4829175"/>
                </a:moveTo>
                <a:lnTo>
                  <a:pt x="3495675" y="3590925"/>
                </a:lnTo>
                <a:lnTo>
                  <a:pt x="3695700" y="3486150"/>
                </a:lnTo>
                <a:lnTo>
                  <a:pt x="3686175" y="3152775"/>
                </a:lnTo>
                <a:lnTo>
                  <a:pt x="4276725" y="2286000"/>
                </a:lnTo>
                <a:lnTo>
                  <a:pt x="4419600" y="2038350"/>
                </a:lnTo>
                <a:lnTo>
                  <a:pt x="3762375" y="1419225"/>
                </a:lnTo>
                <a:lnTo>
                  <a:pt x="3314700" y="1019175"/>
                </a:lnTo>
                <a:lnTo>
                  <a:pt x="3048000" y="685800"/>
                </a:lnTo>
                <a:lnTo>
                  <a:pt x="2495550" y="352425"/>
                </a:lnTo>
                <a:lnTo>
                  <a:pt x="2505075" y="228600"/>
                </a:lnTo>
                <a:lnTo>
                  <a:pt x="2238375" y="47625"/>
                </a:lnTo>
                <a:lnTo>
                  <a:pt x="76200" y="0"/>
                </a:lnTo>
                <a:lnTo>
                  <a:pt x="0" y="190500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889830"/>
            <a:ext cx="338437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 SLAT309</a:t>
            </a:r>
          </a:p>
          <a:p>
            <a:pPr lvl="0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5012 kWh/mês</a:t>
            </a:r>
            <a:br>
              <a:rPr lang="pt-BR" sz="1600" dirty="0"/>
            </a:br>
            <a:r>
              <a:rPr lang="pt-BR" sz="1600" b="1" dirty="0"/>
              <a:t>R$ 12.028 /ano</a:t>
            </a:r>
            <a:endParaRPr lang="pt-BR" sz="1600" dirty="0"/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208241</a:t>
            </a:r>
            <a:r>
              <a:rPr lang="pt-BR" sz="1600" b="1" dirty="0"/>
              <a:t> </a:t>
            </a:r>
            <a:r>
              <a:rPr lang="pt-BR" sz="1600" dirty="0"/>
              <a:t>(AWG 4/0 107mm2)</a:t>
            </a:r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208259</a:t>
            </a:r>
            <a:r>
              <a:rPr lang="pt-BR" sz="1600" b="1" dirty="0"/>
              <a:t>  </a:t>
            </a:r>
            <a:r>
              <a:rPr lang="pt-BR" sz="1600" dirty="0"/>
              <a:t>(AWG 4/0 107mm2)</a:t>
            </a:r>
            <a:endParaRPr lang="pt-BR" sz="1600" b="1" dirty="0"/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OBS</a:t>
            </a:r>
            <a:r>
              <a:rPr lang="pt-BR" sz="1600" dirty="0"/>
              <a:t>: a distância até a SE foi diminuída em 280m.</a:t>
            </a:r>
          </a:p>
        </p:txBody>
      </p:sp>
    </p:spTree>
    <p:extLst>
      <p:ext uri="{BB962C8B-B14F-4D97-AF65-F5344CB8AC3E}">
        <p14:creationId xmlns:p14="http://schemas.microsoft.com/office/powerpoint/2010/main" val="13717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5" y="913284"/>
            <a:ext cx="5042575" cy="468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B4D0131D-E076-4649-8F18-434CBF52BF3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Alimentadores CEMIG   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69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rma livre 6"/>
          <p:cNvSpPr/>
          <p:nvPr/>
        </p:nvSpPr>
        <p:spPr>
          <a:xfrm>
            <a:off x="3719779" y="1740998"/>
            <a:ext cx="4623745" cy="3840488"/>
          </a:xfrm>
          <a:custGeom>
            <a:avLst/>
            <a:gdLst>
              <a:gd name="connsiteX0" fmla="*/ 4933950 w 5229225"/>
              <a:gd name="connsiteY0" fmla="*/ 1724025 h 4343400"/>
              <a:gd name="connsiteX1" fmla="*/ 5210175 w 5229225"/>
              <a:gd name="connsiteY1" fmla="*/ 1962150 h 4343400"/>
              <a:gd name="connsiteX2" fmla="*/ 5229225 w 5229225"/>
              <a:gd name="connsiteY2" fmla="*/ 2314575 h 4343400"/>
              <a:gd name="connsiteX3" fmla="*/ 3714750 w 5229225"/>
              <a:gd name="connsiteY3" fmla="*/ 3105150 h 4343400"/>
              <a:gd name="connsiteX4" fmla="*/ 1990725 w 5229225"/>
              <a:gd name="connsiteY4" fmla="*/ 771525 h 4343400"/>
              <a:gd name="connsiteX5" fmla="*/ 1219200 w 5229225"/>
              <a:gd name="connsiteY5" fmla="*/ 1104900 h 4343400"/>
              <a:gd name="connsiteX6" fmla="*/ 923925 w 5229225"/>
              <a:gd name="connsiteY6" fmla="*/ 800100 h 4343400"/>
              <a:gd name="connsiteX7" fmla="*/ 476250 w 5229225"/>
              <a:gd name="connsiteY7" fmla="*/ 0 h 4343400"/>
              <a:gd name="connsiteX8" fmla="*/ 381000 w 5229225"/>
              <a:gd name="connsiteY8" fmla="*/ 2105025 h 4343400"/>
              <a:gd name="connsiteX9" fmla="*/ 285750 w 5229225"/>
              <a:gd name="connsiteY9" fmla="*/ 3133725 h 4343400"/>
              <a:gd name="connsiteX10" fmla="*/ 0 w 5229225"/>
              <a:gd name="connsiteY10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225" h="4343400">
                <a:moveTo>
                  <a:pt x="4933950" y="1724025"/>
                </a:moveTo>
                <a:lnTo>
                  <a:pt x="5210175" y="1962150"/>
                </a:lnTo>
                <a:lnTo>
                  <a:pt x="5229225" y="2314575"/>
                </a:lnTo>
                <a:lnTo>
                  <a:pt x="3714750" y="3105150"/>
                </a:lnTo>
                <a:lnTo>
                  <a:pt x="1990725" y="771525"/>
                </a:lnTo>
                <a:lnTo>
                  <a:pt x="1219200" y="1104900"/>
                </a:lnTo>
                <a:lnTo>
                  <a:pt x="923925" y="800100"/>
                </a:lnTo>
                <a:lnTo>
                  <a:pt x="476250" y="0"/>
                </a:lnTo>
                <a:lnTo>
                  <a:pt x="381000" y="2105025"/>
                </a:lnTo>
                <a:lnTo>
                  <a:pt x="285750" y="3133725"/>
                </a:lnTo>
                <a:lnTo>
                  <a:pt x="0" y="434340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 7"/>
          <p:cNvSpPr/>
          <p:nvPr/>
        </p:nvSpPr>
        <p:spPr>
          <a:xfrm>
            <a:off x="3731655" y="3301423"/>
            <a:ext cx="4598479" cy="2299240"/>
          </a:xfrm>
          <a:custGeom>
            <a:avLst/>
            <a:gdLst>
              <a:gd name="connsiteX0" fmla="*/ 4914900 w 5200650"/>
              <a:gd name="connsiteY0" fmla="*/ 0 h 2600325"/>
              <a:gd name="connsiteX1" fmla="*/ 5200650 w 5200650"/>
              <a:gd name="connsiteY1" fmla="*/ 228600 h 2600325"/>
              <a:gd name="connsiteX2" fmla="*/ 5200650 w 5200650"/>
              <a:gd name="connsiteY2" fmla="*/ 561975 h 2600325"/>
              <a:gd name="connsiteX3" fmla="*/ 2247900 w 5200650"/>
              <a:gd name="connsiteY3" fmla="*/ 2057400 h 2600325"/>
              <a:gd name="connsiteX4" fmla="*/ 2038350 w 5200650"/>
              <a:gd name="connsiteY4" fmla="*/ 1724025 h 2600325"/>
              <a:gd name="connsiteX5" fmla="*/ 1905000 w 5200650"/>
              <a:gd name="connsiteY5" fmla="*/ 1590675 h 2600325"/>
              <a:gd name="connsiteX6" fmla="*/ 1781175 w 5200650"/>
              <a:gd name="connsiteY6" fmla="*/ 1438275 h 2600325"/>
              <a:gd name="connsiteX7" fmla="*/ 1314450 w 5200650"/>
              <a:gd name="connsiteY7" fmla="*/ 1752600 h 2600325"/>
              <a:gd name="connsiteX8" fmla="*/ 1219200 w 5200650"/>
              <a:gd name="connsiteY8" fmla="*/ 1809750 h 2600325"/>
              <a:gd name="connsiteX9" fmla="*/ 57150 w 5200650"/>
              <a:gd name="connsiteY9" fmla="*/ 2247900 h 2600325"/>
              <a:gd name="connsiteX10" fmla="*/ 0 w 5200650"/>
              <a:gd name="connsiteY10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0" h="2600325">
                <a:moveTo>
                  <a:pt x="4914900" y="0"/>
                </a:moveTo>
                <a:lnTo>
                  <a:pt x="5200650" y="228600"/>
                </a:lnTo>
                <a:lnTo>
                  <a:pt x="5200650" y="561975"/>
                </a:lnTo>
                <a:lnTo>
                  <a:pt x="2247900" y="2057400"/>
                </a:lnTo>
                <a:lnTo>
                  <a:pt x="2038350" y="1724025"/>
                </a:lnTo>
                <a:lnTo>
                  <a:pt x="1905000" y="1590675"/>
                </a:lnTo>
                <a:lnTo>
                  <a:pt x="1781175" y="1438275"/>
                </a:lnTo>
                <a:lnTo>
                  <a:pt x="1314450" y="1752600"/>
                </a:lnTo>
                <a:lnTo>
                  <a:pt x="1219200" y="1809750"/>
                </a:lnTo>
                <a:lnTo>
                  <a:pt x="57150" y="2247900"/>
                </a:lnTo>
                <a:lnTo>
                  <a:pt x="0" y="2600325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179512" y="913284"/>
            <a:ext cx="316835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SzPts val="1600"/>
            </a:pPr>
            <a:r>
              <a:rPr lang="pt-BR" sz="1600" b="1" dirty="0"/>
              <a:t>COJ08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lvl="0">
              <a:spcBef>
                <a:spcPts val="600"/>
              </a:spcBef>
              <a:buSzPts val="1600"/>
            </a:pPr>
            <a:r>
              <a:rPr lang="pt-BR" sz="1600" dirty="0"/>
              <a:t>Redução de perdas: kWh 3335 /mês </a:t>
            </a:r>
            <a:r>
              <a:rPr lang="pt-BR" sz="1600" b="1" dirty="0"/>
              <a:t>R$ 8.405/ano</a:t>
            </a:r>
            <a:endParaRPr lang="pt-BR" sz="1600" dirty="0"/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286963</a:t>
            </a:r>
            <a:r>
              <a:rPr lang="pt-BR" sz="1600" b="1" dirty="0"/>
              <a:t> </a:t>
            </a:r>
            <a:r>
              <a:rPr lang="pt-BR" sz="1600" dirty="0"/>
              <a:t>prot. 150,00mm2</a:t>
            </a:r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242613</a:t>
            </a:r>
            <a:r>
              <a:rPr lang="pt-BR" sz="1600" b="1" dirty="0"/>
              <a:t> </a:t>
            </a:r>
            <a:r>
              <a:rPr lang="pt-BR" sz="1600" dirty="0"/>
              <a:t>1/0 AWG 53,43mm2</a:t>
            </a:r>
            <a:endParaRPr lang="pt-BR" sz="1600" b="1" dirty="0"/>
          </a:p>
          <a:p>
            <a:pPr>
              <a:spcBef>
                <a:spcPts val="600"/>
              </a:spcBef>
              <a:buSzPts val="1600"/>
            </a:pPr>
            <a:r>
              <a:rPr lang="pt-BR" sz="1600" b="1" dirty="0"/>
              <a:t>OBS: </a:t>
            </a:r>
            <a:r>
              <a:rPr lang="pt-BR" sz="1600" dirty="0"/>
              <a:t>o alimentador "estrangulado" na saída da SE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7524" y="77107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pt-BR" b="1" dirty="0">
                <a:solidFill>
                  <a:srgbClr val="FF0000"/>
                </a:solidFill>
              </a:rPr>
              <a:t>Reconfiguração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pt-BR" b="1" dirty="0">
                <a:solidFill>
                  <a:srgbClr val="FF0000"/>
                </a:solidFill>
              </a:rPr>
              <a:t>replanejamento</a:t>
            </a:r>
            <a:r>
              <a:rPr lang="en-US" b="1" dirty="0">
                <a:solidFill>
                  <a:srgbClr val="FF0000"/>
                </a:solidFill>
              </a:rPr>
              <a:t>) de redes de MT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44" t="36501" r="36901" b="35657"/>
          <a:stretch/>
        </p:blipFill>
        <p:spPr bwMode="auto">
          <a:xfrm>
            <a:off x="453311" y="1191466"/>
            <a:ext cx="7927230" cy="2325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15816" y="3280256"/>
            <a:ext cx="360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Exemplo de interconexões de SDEEs.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7524" y="3963977"/>
            <a:ext cx="82651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Objetivo do doutorado: </a:t>
            </a:r>
            <a:r>
              <a:rPr lang="pt-BR" dirty="0"/>
              <a:t>propor uma metodologia para a minimização de perdas técnicas de energia por meio da reconfiguração do Sistema de Distribuição de Energia Elétrica </a:t>
            </a:r>
            <a:r>
              <a:rPr lang="pt-BR" dirty="0" smtClean="0"/>
              <a:t>– SDEE reais, </a:t>
            </a:r>
            <a:r>
              <a:rPr lang="pt-BR" dirty="0"/>
              <a:t>obtida com a utilização de metaheurísticas evolucionárias. </a:t>
            </a:r>
          </a:p>
        </p:txBody>
      </p:sp>
      <p:sp>
        <p:nvSpPr>
          <p:cNvPr id="8" name="Oval 7"/>
          <p:cNvSpPr/>
          <p:nvPr/>
        </p:nvSpPr>
        <p:spPr>
          <a:xfrm>
            <a:off x="4488934" y="1345332"/>
            <a:ext cx="659130" cy="64807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4644008" y="1777380"/>
            <a:ext cx="659130" cy="64807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57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7010400" y="63500"/>
            <a:ext cx="1204999" cy="167361"/>
          </a:xfrm>
        </p:spPr>
        <p:txBody>
          <a:bodyPr/>
          <a:lstStyle/>
          <a:p>
            <a:pPr algn="r"/>
            <a:fld id="{B4D0131D-E076-4649-8F18-434CBF52BF36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Alimentadores CEMIG   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70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9" y="5441306"/>
            <a:ext cx="239196" cy="2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6109818" y="1350660"/>
            <a:ext cx="1075451" cy="2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1143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Google Shape;5318;p2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755" y="802310"/>
            <a:ext cx="4727960" cy="479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319;p29"/>
          <p:cNvSpPr/>
          <p:nvPr/>
        </p:nvSpPr>
        <p:spPr>
          <a:xfrm>
            <a:off x="4882528" y="1677350"/>
            <a:ext cx="3689736" cy="2830355"/>
          </a:xfrm>
          <a:custGeom>
            <a:avLst/>
            <a:gdLst/>
            <a:ahLst/>
            <a:cxnLst/>
            <a:rect l="l" t="t" r="r" b="b"/>
            <a:pathLst>
              <a:path w="4199861" h="3221666" extrusionOk="0">
                <a:moveTo>
                  <a:pt x="4178596" y="223284"/>
                </a:moveTo>
                <a:lnTo>
                  <a:pt x="3285461" y="116959"/>
                </a:lnTo>
                <a:lnTo>
                  <a:pt x="1860698" y="0"/>
                </a:lnTo>
                <a:lnTo>
                  <a:pt x="1297172" y="0"/>
                </a:lnTo>
                <a:lnTo>
                  <a:pt x="935666" y="116959"/>
                </a:lnTo>
                <a:lnTo>
                  <a:pt x="946298" y="159489"/>
                </a:lnTo>
                <a:lnTo>
                  <a:pt x="1701210" y="297712"/>
                </a:lnTo>
                <a:lnTo>
                  <a:pt x="2222205" y="467833"/>
                </a:lnTo>
                <a:lnTo>
                  <a:pt x="2881424" y="818707"/>
                </a:lnTo>
                <a:lnTo>
                  <a:pt x="3083442" y="1020726"/>
                </a:lnTo>
                <a:lnTo>
                  <a:pt x="2987749" y="1158949"/>
                </a:lnTo>
                <a:lnTo>
                  <a:pt x="2009554" y="733647"/>
                </a:lnTo>
                <a:lnTo>
                  <a:pt x="1190847" y="595424"/>
                </a:lnTo>
                <a:lnTo>
                  <a:pt x="691117" y="595424"/>
                </a:lnTo>
                <a:lnTo>
                  <a:pt x="0" y="1690577"/>
                </a:lnTo>
                <a:lnTo>
                  <a:pt x="1881963" y="2052084"/>
                </a:lnTo>
                <a:lnTo>
                  <a:pt x="2105247" y="2137145"/>
                </a:lnTo>
                <a:lnTo>
                  <a:pt x="4199861" y="322166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5320;p29"/>
          <p:cNvSpPr/>
          <p:nvPr/>
        </p:nvSpPr>
        <p:spPr>
          <a:xfrm>
            <a:off x="5674616" y="1649328"/>
            <a:ext cx="2886400" cy="2858377"/>
          </a:xfrm>
          <a:custGeom>
            <a:avLst/>
            <a:gdLst/>
            <a:ahLst/>
            <a:cxnLst/>
            <a:rect l="l" t="t" r="r" b="b"/>
            <a:pathLst>
              <a:path w="3285460" h="3253563" extrusionOk="0">
                <a:moveTo>
                  <a:pt x="3242930" y="223284"/>
                </a:moveTo>
                <a:lnTo>
                  <a:pt x="1616149" y="63795"/>
                </a:lnTo>
                <a:lnTo>
                  <a:pt x="723014" y="21265"/>
                </a:lnTo>
                <a:lnTo>
                  <a:pt x="361507" y="0"/>
                </a:lnTo>
                <a:lnTo>
                  <a:pt x="0" y="127591"/>
                </a:lnTo>
                <a:lnTo>
                  <a:pt x="53163" y="180753"/>
                </a:lnTo>
                <a:lnTo>
                  <a:pt x="967563" y="340242"/>
                </a:lnTo>
                <a:lnTo>
                  <a:pt x="1892595" y="797442"/>
                </a:lnTo>
                <a:lnTo>
                  <a:pt x="2190307" y="1052623"/>
                </a:lnTo>
                <a:lnTo>
                  <a:pt x="2073349" y="1169581"/>
                </a:lnTo>
                <a:lnTo>
                  <a:pt x="1786270" y="1063256"/>
                </a:lnTo>
                <a:lnTo>
                  <a:pt x="988828" y="2073349"/>
                </a:lnTo>
                <a:lnTo>
                  <a:pt x="1956391" y="2530549"/>
                </a:lnTo>
                <a:lnTo>
                  <a:pt x="3157870" y="3189767"/>
                </a:lnTo>
                <a:lnTo>
                  <a:pt x="3285460" y="3253563"/>
                </a:lnTo>
              </a:path>
            </a:pathLst>
          </a:cu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5316;p29"/>
          <p:cNvSpPr/>
          <p:nvPr/>
        </p:nvSpPr>
        <p:spPr>
          <a:xfrm>
            <a:off x="198588" y="802310"/>
            <a:ext cx="3509315" cy="244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600"/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VCS11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600"/>
            </a:pP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Redução de perdas</a:t>
            </a:r>
            <a:b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5.012 kWh/mês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/>
            </a:r>
            <a:b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</a:b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R$7.717/ano</a:t>
            </a:r>
            <a:endParaRPr lang="pt-BR" sz="1600" b="1" dirty="0"/>
          </a:p>
          <a:p>
            <a:pPr lvl="0">
              <a:spcBef>
                <a:spcPts val="600"/>
              </a:spcBef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FECHAR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76647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(Prot. 150mm2)</a:t>
            </a:r>
            <a:endParaRPr lang="pt-BR" sz="1600" dirty="0"/>
          </a:p>
          <a:p>
            <a:pPr lvl="0">
              <a:spcBef>
                <a:spcPts val="600"/>
              </a:spcBef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ABRIR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76649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 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(Prot. 150mm2)</a:t>
            </a:r>
            <a:endParaRPr lang="pt-BR" sz="1600"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OBS</a:t>
            </a:r>
            <a:r>
              <a:rPr lang="pt-BR" sz="1600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: Redução do tronco do alimentador em </a:t>
            </a:r>
            <a:r>
              <a:rPr lang="pt-BR" sz="16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200m.</a:t>
            </a:r>
            <a:endParaRPr sz="1600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793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3245853" y="-1144945"/>
            <a:ext cx="2220247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6600" dirty="0">
                <a:solidFill>
                  <a:schemeClr val="tx1"/>
                </a:solidFill>
              </a:rPr>
              <a:t>7. </a:t>
            </a:r>
            <a:r>
              <a:rPr lang="pt-BR" sz="5400" dirty="0">
                <a:solidFill>
                  <a:schemeClr val="tx1"/>
                </a:solidFill>
              </a:rPr>
              <a:t>Conclusões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05E7A024-F4D6-414A-AB7A-83B740E6AD30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1241580-AB41-4AB2-B7C7-5E1590121CB7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Conclusões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72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3529" y="781721"/>
            <a:ext cx="819314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smtClean="0"/>
              <a:t>Algoritmo Evolucionário apresentou </a:t>
            </a:r>
            <a:r>
              <a:rPr lang="pt-BR" dirty="0"/>
              <a:t>desempenho, em número de execuções fluxo de potência, compatível com os principais métodos da literatura </a:t>
            </a:r>
            <a:r>
              <a:rPr lang="pt-BR" dirty="0" smtClean="0">
                <a:solidFill>
                  <a:srgbClr val="FF0000"/>
                </a:solidFill>
              </a:rPr>
              <a:t>(redes 33</a:t>
            </a:r>
            <a:r>
              <a:rPr lang="pt-BR" dirty="0">
                <a:solidFill>
                  <a:srgbClr val="FF0000"/>
                </a:solidFill>
              </a:rPr>
              <a:t>, 70, 84 e 136 </a:t>
            </a:r>
            <a:r>
              <a:rPr lang="pt-BR" dirty="0" smtClean="0">
                <a:solidFill>
                  <a:srgbClr val="FF0000"/>
                </a:solidFill>
              </a:rPr>
              <a:t>barras)</a:t>
            </a:r>
            <a:r>
              <a:rPr lang="pt-BR" dirty="0" smtClean="0"/>
              <a:t>;</a:t>
            </a:r>
            <a:endParaRPr lang="pt-BR" dirty="0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procedimento de busca local baseado na heurística </a:t>
            </a:r>
            <a:r>
              <a:rPr lang="pt-BR" i="1" dirty="0"/>
              <a:t>Branch Exchange</a:t>
            </a:r>
            <a:r>
              <a:rPr lang="pt-BR" dirty="0"/>
              <a:t> </a:t>
            </a:r>
            <a:r>
              <a:rPr lang="pt-BR" dirty="0" smtClean="0"/>
              <a:t>é uma peça fundamental para </a:t>
            </a:r>
            <a:r>
              <a:rPr lang="pt-BR" dirty="0"/>
              <a:t>a eficiência do </a:t>
            </a:r>
            <a:r>
              <a:rPr lang="pt-BR" dirty="0" smtClean="0"/>
              <a:t>algoritmo;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Nos SDEEs reais testados, somente a aplicação da heurística </a:t>
            </a:r>
            <a:r>
              <a:rPr lang="pt-BR" i="1" dirty="0"/>
              <a:t>Branch Exchange</a:t>
            </a:r>
            <a:r>
              <a:rPr lang="pt-BR" dirty="0"/>
              <a:t> foi suficiente para encontrar soluções de menores perdas.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 proposta de Codificação Inteira Compacta, além de ser de simples implementação, também contribuiu para a eficiência do algoritmo ao reduzir o espaço de </a:t>
            </a:r>
            <a:r>
              <a:rPr lang="pt-BR" dirty="0" smtClean="0"/>
              <a:t>busca;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764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1241580-AB41-4AB2-B7C7-5E1590121CB7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Conclusões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73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3529" y="781721"/>
            <a:ext cx="81931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 modelagem do SDEE sem as principais simplificações da literatura é um grau de inovação na área de minimização de perdas técnicas de SDEE reais;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Em especial, a utilização de curvas de carga para os clientes de MT é novo na literatura. Entretanto, o nível de perdas simuladas com este modelo não se alterou significativamente.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modelo padrão do SDEE da ANEEL está adequado para a apuração de perdas técnicas das concessionárias. </a:t>
            </a:r>
            <a:r>
              <a:rPr lang="pt-BR" dirty="0" smtClean="0"/>
              <a:t>Por hora, melhorias </a:t>
            </a:r>
            <a:r>
              <a:rPr lang="pt-BR" dirty="0"/>
              <a:t>pontuais no modelo não representam </a:t>
            </a:r>
            <a:r>
              <a:rPr lang="pt-BR" dirty="0" smtClean="0"/>
              <a:t>acréscimos </a:t>
            </a:r>
            <a:r>
              <a:rPr lang="pt-BR" dirty="0"/>
              <a:t>ou </a:t>
            </a:r>
            <a:r>
              <a:rPr lang="pt-BR" dirty="0" smtClean="0"/>
              <a:t>diminuições significativas no </a:t>
            </a:r>
            <a:r>
              <a:rPr lang="pt-BR" dirty="0"/>
              <a:t>valor das perdas.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Alcance do objetivo de minimização as perdas de energia de SDEEs reais por meio da reconfiguração da topologia da rede, obtida com a aplicação de metaheurísticas evolucionárias</a:t>
            </a:r>
            <a:r>
              <a:rPr lang="pt-BR" dirty="0" smtClean="0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631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0E0FE1C-5DF9-47FE-A8B1-B4513D8DAD35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Continuação da Tese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74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3528" y="798261"/>
            <a:ext cx="819314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itchFamily="34" charset="0"/>
              <a:buChar char="•"/>
            </a:pPr>
            <a:r>
              <a:rPr lang="pt-BR" sz="1600" dirty="0"/>
              <a:t>Definir o modelo do SDEE que será utilizado para SDEE reais. Dúvidas:  </a:t>
            </a:r>
          </a:p>
          <a:p>
            <a:pPr algn="just">
              <a:lnSpc>
                <a:spcPts val="2700"/>
              </a:lnSpc>
            </a:pPr>
            <a:r>
              <a:rPr lang="pt-BR" sz="1600" dirty="0"/>
              <a:t>Simulação com ou sem capacitores? </a:t>
            </a:r>
          </a:p>
          <a:p>
            <a:pPr algn="just">
              <a:lnSpc>
                <a:spcPts val="2700"/>
              </a:lnSpc>
            </a:pPr>
            <a:r>
              <a:rPr lang="pt-BR" sz="1600" dirty="0"/>
              <a:t>Simulação com modelo P ? </a:t>
            </a:r>
          </a:p>
          <a:p>
            <a:pPr marL="285750" indent="-285750" algn="just">
              <a:lnSpc>
                <a:spcPts val="2700"/>
              </a:lnSpc>
              <a:buFont typeface="Arial" pitchFamily="34" charset="0"/>
              <a:buChar char="•"/>
            </a:pPr>
            <a:r>
              <a:rPr lang="pt-BR" sz="1600" dirty="0"/>
              <a:t>Investigar outras técnicas promissoras de Busca Local como a utilização do algoritmo de Prim para o warm up do algoritmo evolucionária (Possagnolo, 2015). </a:t>
            </a:r>
          </a:p>
          <a:p>
            <a:pPr marL="285750" indent="-285750" algn="just">
              <a:lnSpc>
                <a:spcPts val="2700"/>
              </a:lnSpc>
              <a:buFont typeface="Arial" pitchFamily="34" charset="0"/>
              <a:buChar char="•"/>
            </a:pPr>
            <a:r>
              <a:rPr lang="pt-BR" sz="1600" dirty="0"/>
              <a:t>Otimização multiobjetivo com o acréscimo do objetivo confiabilidade;</a:t>
            </a:r>
          </a:p>
          <a:p>
            <a:pPr marL="285750" indent="-285750" algn="just">
              <a:lnSpc>
                <a:spcPts val="2700"/>
              </a:lnSpc>
              <a:buFont typeface="Arial" pitchFamily="34" charset="0"/>
              <a:buChar char="•"/>
            </a:pPr>
            <a:r>
              <a:rPr lang="pt-BR" sz="1600" dirty="0"/>
              <a:t>Minimizar redes maiores que a de 136 barras (415  barras); </a:t>
            </a:r>
          </a:p>
          <a:p>
            <a:pPr marL="285750" indent="-285750" algn="just">
              <a:lnSpc>
                <a:spcPts val="2700"/>
              </a:lnSpc>
              <a:buFont typeface="Arial" pitchFamily="34" charset="0"/>
              <a:buChar char="•"/>
            </a:pPr>
            <a:r>
              <a:rPr lang="pt-BR" sz="1600" dirty="0"/>
              <a:t>Abordar a reconfigurações dinâmicas.  Cenários candidatos: 1) alimentadores com perfil de consumo diferente nos dias úteis, sábados e domingos e 2) alimentadores com injeção de geração distribuída significativa, porém intermitente. </a:t>
            </a:r>
          </a:p>
        </p:txBody>
      </p:sp>
    </p:spTree>
    <p:extLst>
      <p:ext uri="{BB962C8B-B14F-4D97-AF65-F5344CB8AC3E}">
        <p14:creationId xmlns:p14="http://schemas.microsoft.com/office/powerpoint/2010/main" val="3360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40E0FE1C-5DF9-47FE-A8B1-B4513D8DAD35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Continuação da Tese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75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23528" y="798261"/>
            <a:ext cx="819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Tab. </a:t>
            </a:r>
            <a:r>
              <a:rPr lang="pt-BR" sz="1600" dirty="0"/>
              <a:t>– Cronograma de atividades para a finalização da tese</a:t>
            </a:r>
            <a:endParaRPr lang="en-GB" sz="1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77654"/>
              </p:ext>
            </p:extLst>
          </p:nvPr>
        </p:nvGraphicFramePr>
        <p:xfrm>
          <a:off x="323528" y="1204398"/>
          <a:ext cx="8077201" cy="25603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84632"/>
                <a:gridCol w="3410193"/>
                <a:gridCol w="1478128"/>
                <a:gridCol w="901416"/>
                <a:gridCol w="901416"/>
                <a:gridCol w="901416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Nº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Macro </a:t>
                      </a:r>
                      <a:r>
                        <a:rPr lang="en-GB" sz="1600" dirty="0" err="1">
                          <a:effectLst/>
                        </a:rPr>
                        <a:t>Atividade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2019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1º sem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>
                          <a:effectLst/>
                        </a:rPr>
                        <a:t>2020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2º sem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>
                          <a:effectLst/>
                        </a:rPr>
                        <a:t>2020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1º </a:t>
                      </a:r>
                      <a:r>
                        <a:rPr lang="en-GB" sz="1600" dirty="0" err="1">
                          <a:effectLst/>
                        </a:rPr>
                        <a:t>sem</a:t>
                      </a:r>
                      <a:r>
                        <a:rPr lang="en-GB" sz="1600" dirty="0">
                          <a:effectLst/>
                        </a:rPr>
                        <a:t/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2021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kumimoji="0" lang="pt-BR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Redação e </a:t>
                      </a:r>
                      <a:r>
                        <a:rPr kumimoji="0" lang="pt-BR" sz="16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submissão </a:t>
                      </a:r>
                      <a:r>
                        <a:rPr kumimoji="0" lang="pt-BR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do(s)  artigo(s)</a:t>
                      </a:r>
                      <a:endParaRPr kumimoji="0" lang="en-GB" sz="16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effectLst/>
                        </a:rPr>
                        <a:t>Módulo</a:t>
                      </a:r>
                      <a:r>
                        <a:rPr lang="en-GB" sz="1600" dirty="0">
                          <a:effectLst/>
                        </a:rPr>
                        <a:t> de </a:t>
                      </a:r>
                      <a:r>
                        <a:rPr lang="en-GB" sz="1600" dirty="0" err="1">
                          <a:effectLst/>
                        </a:rPr>
                        <a:t>confiabilidade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effectLst/>
                        </a:rPr>
                        <a:t>Melhorias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err="1">
                          <a:effectLst/>
                        </a:rPr>
                        <a:t>diversas</a:t>
                      </a:r>
                      <a:r>
                        <a:rPr lang="en-GB" sz="1600" dirty="0">
                          <a:effectLst/>
                        </a:rPr>
                        <a:t> </a:t>
                      </a:r>
                      <a:r>
                        <a:rPr lang="en-GB" sz="1600" dirty="0" smtClean="0">
                          <a:effectLst/>
                        </a:rPr>
                        <a:t>no AE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X</a:t>
                      </a:r>
                      <a:endParaRPr lang="en-GB" sz="16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4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Medições em campo e resultados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X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X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X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X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GB" sz="16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>
                          <a:effectLst/>
                        </a:rPr>
                        <a:t>Redação</a:t>
                      </a:r>
                      <a:r>
                        <a:rPr lang="pt-BR" sz="1600" baseline="0" dirty="0" smtClean="0">
                          <a:effectLst/>
                        </a:rPr>
                        <a:t> final e defesa da tese</a:t>
                      </a:r>
                      <a:endParaRPr lang="en-GB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endParaRPr lang="en-GB" sz="16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endParaRPr lang="en-GB" sz="1600" dirty="0"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 rot="16200000">
            <a:off x="4097722" y="1031468"/>
            <a:ext cx="444500" cy="2952328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4400" dirty="0">
                <a:solidFill>
                  <a:schemeClr val="tx1"/>
                </a:solidFill>
              </a:rPr>
              <a:t>OBRIGADO!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76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Agradecimentos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BB5973A-284C-4188-8B09-22A97F7F5602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22:41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8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841276"/>
            <a:ext cx="8265154" cy="38010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  <a:cs typeface="Arial" panose="020B0604020202020204" pitchFamily="34" charset="0"/>
              </a:rPr>
              <a:t>Dificuldades: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Tratam-se de problemas combinatoriais de grande escala, não-diferenciável, não-lineares;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Restrições técnico operacionais do sistema (níveis de tensão, </a:t>
            </a:r>
            <a:r>
              <a:rPr lang="pt-BR" dirty="0" smtClean="0">
                <a:cs typeface="Arial" panose="020B0604020202020204" pitchFamily="34" charset="0"/>
              </a:rPr>
              <a:t>ampacidade e </a:t>
            </a:r>
            <a:r>
              <a:rPr lang="pt-BR" dirty="0">
                <a:cs typeface="Arial" panose="020B0604020202020204" pitchFamily="34" charset="0"/>
              </a:rPr>
              <a:t>radialidade da rede).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BR" dirty="0">
                <a:cs typeface="Arial" panose="020B0604020202020204" pitchFamily="34" charset="0"/>
              </a:rPr>
              <a:t>A maioria dos trabalhos científicos apresenta premissas simplificadores da rede de distribuição: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Consideração somente da rede de distribuição de MT com as cargas de BT refletidas para o primário dos transformadores ; 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Não consideração das perdas nos transformadores de distribuição;   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Consideração de redes perfeitamente balanceadas (sequência positiva somente);</a:t>
            </a: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Modelo de carga 100% potência ativa constante;</a:t>
            </a:r>
          </a:p>
        </p:txBody>
      </p:sp>
    </p:spTree>
    <p:extLst>
      <p:ext uri="{BB962C8B-B14F-4D97-AF65-F5344CB8AC3E}">
        <p14:creationId xmlns:p14="http://schemas.microsoft.com/office/powerpoint/2010/main" val="16384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Apresentação do Problema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359451BB-7387-454D-A900-00907ADE31E4}" type="datetime10">
              <a:rPr kumimoji="0" lang="pt-BR" sz="1000" smtClean="0">
                <a:solidFill>
                  <a:schemeClr val="tx1">
                    <a:tint val="65000"/>
                  </a:schemeClr>
                </a:solidFill>
              </a:rPr>
              <a:t>22:33</a:t>
            </a:fld>
            <a:endParaRPr kumimoji="0" lang="pt-BR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4133726" y="-3472978"/>
            <a:ext cx="444500" cy="8064896"/>
          </a:xfrm>
          <a:prstGeom prst="rect">
            <a:avLst/>
          </a:prstGeom>
        </p:spPr>
        <p:txBody>
          <a:bodyPr vert="vert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pt-BR"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sz="3200" dirty="0">
                <a:solidFill>
                  <a:schemeClr val="tx1"/>
                </a:solidFill>
              </a:rPr>
              <a:t>Apresentação do Problema</a:t>
            </a:r>
          </a:p>
        </p:txBody>
      </p:sp>
      <p:sp>
        <p:nvSpPr>
          <p:cNvPr id="5" name="Espaço Reservado para Número de Slide 1"/>
          <p:cNvSpPr txBox="1">
            <a:spLocks/>
          </p:cNvSpPr>
          <p:nvPr/>
        </p:nvSpPr>
        <p:spPr>
          <a:xfrm>
            <a:off x="8516674" y="5326035"/>
            <a:ext cx="504056" cy="271180"/>
          </a:xfrm>
          <a:prstGeom prst="rect">
            <a:avLst/>
          </a:prstGeom>
        </p:spPr>
        <p:txBody>
          <a:bodyPr/>
          <a:lstStyle>
            <a:lvl1pPr marL="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fld id="{256D3EEF-DE4E-429D-8EC4-DDC531AFF587}" type="slidenum">
              <a:rPr lang="pt-BR" sz="2000" b="1" smtClean="0">
                <a:solidFill>
                  <a:schemeClr val="bg1"/>
                </a:solidFill>
              </a:rPr>
              <a:pPr algn="r"/>
              <a:t>9</a:t>
            </a:fld>
            <a:endParaRPr lang="pt-BR" sz="44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44408" y="5441305"/>
            <a:ext cx="272266" cy="25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23399" y="913284"/>
            <a:ext cx="8265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dirty="0">
              <a:cs typeface="Arial" panose="020B0604020202020204" pitchFamily="34" charset="0"/>
            </a:endParaRPr>
          </a:p>
          <a:p>
            <a:pPr algn="just"/>
            <a:r>
              <a:rPr lang="pt-BR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19" t="20269" r="39122" b="41460"/>
          <a:stretch/>
        </p:blipFill>
        <p:spPr bwMode="auto">
          <a:xfrm>
            <a:off x="878403" y="1282615"/>
            <a:ext cx="6955143" cy="2910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399" y="913283"/>
            <a:ext cx="8265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Diagrama unifilar do SDEE considerado neste trabalho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03648" y="1313930"/>
            <a:ext cx="5306060" cy="352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36606"/>
            <a:ext cx="5306060" cy="353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97" y="1336606"/>
            <a:ext cx="5508000" cy="3661828"/>
          </a:xfrm>
          <a:prstGeom prst="rect">
            <a:avLst/>
          </a:prstGeom>
        </p:spPr>
      </p:pic>
      <p:pic>
        <p:nvPicPr>
          <p:cNvPr id="16" name="Picture 15" descr="F:\DropboxZecao\Dropbox2018\Dropbox\Dropbox\DSC_0732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1760" y="1395814"/>
            <a:ext cx="5004048" cy="3930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4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tchbook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6056</Words>
  <Application>Microsoft Office PowerPoint</Application>
  <PresentationFormat>On-screen Show (16:10)</PresentationFormat>
  <Paragraphs>1188</Paragraphs>
  <Slides>76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Pitchbook</vt:lpstr>
      <vt:lpstr>Personalizar design</vt:lpstr>
      <vt:lpstr>PowerPoint Presentation</vt:lpstr>
      <vt:lpstr>PowerPoint Presentation</vt:lpstr>
      <vt:lpstr>PowerPoint Presentation</vt:lpstr>
      <vt:lpstr>Apresentação do Problema</vt:lpstr>
      <vt:lpstr>Apresentação do Problema</vt:lpstr>
      <vt:lpstr>Apresentação do Problema</vt:lpstr>
      <vt:lpstr>Apresentação do Problema</vt:lpstr>
      <vt:lpstr>Apresentação do Problema</vt:lpstr>
      <vt:lpstr>Apresentação do Problema</vt:lpstr>
      <vt:lpstr>Apresentação do Problema</vt:lpstr>
      <vt:lpstr>Apresentação do Problema</vt:lpstr>
      <vt:lpstr>PowerPoint Presentation</vt:lpstr>
      <vt:lpstr>Redes de teste IEEE</vt:lpstr>
      <vt:lpstr>Redes de teste IEEE</vt:lpstr>
      <vt:lpstr>Redes de teste IEEE</vt:lpstr>
      <vt:lpstr>Redes de teste IEEE</vt:lpstr>
      <vt:lpstr>Redes de teste IEEE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Fluxo de Potência</vt:lpstr>
      <vt:lpstr>Fluxo de Potência</vt:lpstr>
      <vt:lpstr>Fluxo de Potência</vt:lpstr>
      <vt:lpstr>Fluxo de Potência</vt:lpstr>
      <vt:lpstr>Fluxo de Potência</vt:lpstr>
      <vt:lpstr>Modelagem da carga Cemig</vt:lpstr>
      <vt:lpstr>PowerPoint Presentation</vt:lpstr>
      <vt:lpstr>Modelagem do SDEE</vt:lpstr>
      <vt:lpstr>Modelagem do SDEE</vt:lpstr>
      <vt:lpstr>Modelagem do SDEE</vt:lpstr>
      <vt:lpstr>Modelagem do SDEE</vt:lpstr>
      <vt:lpstr>Modelagem do SDEE</vt:lpstr>
      <vt:lpstr>Modelagem do SDEE</vt:lpstr>
      <vt:lpstr>Modelagem do SDEE</vt:lpstr>
      <vt:lpstr>Modelagem do SDEE</vt:lpstr>
      <vt:lpstr>Modelagem do SDEE</vt:lpstr>
      <vt:lpstr>PowerPoint Presentation</vt:lpstr>
      <vt:lpstr>PowerPoint Presentation</vt:lpstr>
      <vt:lpstr>Modelo Matemático</vt:lpstr>
      <vt:lpstr>Modelo Matemático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PowerPoint Presentation</vt:lpstr>
      <vt:lpstr>Conclusões</vt:lpstr>
      <vt:lpstr>Conclusões</vt:lpstr>
      <vt:lpstr>Conclusões</vt:lpstr>
      <vt:lpstr>Conclusões</vt:lpstr>
      <vt:lpstr>Agradecimentos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2012-11-27T20:06:33Z</dcterms:created>
  <dcterms:modified xsi:type="dcterms:W3CDTF">2020-01-30T01:53:35Z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1046</vt:i4>
  </property>
  <property fmtid="{D5CDD505-2E9C-101B-9397-08002B2CF9AE}" pid="3" name="_Version">
    <vt:lpwstr>12.0.4518</vt:lpwstr>
  </property>
</Properties>
</file>